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44" r:id="rId5"/>
    <p:sldMasterId id="2147483756" r:id="rId6"/>
    <p:sldMasterId id="2147483769" r:id="rId7"/>
    <p:sldMasterId id="2147483781" r:id="rId8"/>
    <p:sldMasterId id="2147483793" r:id="rId9"/>
    <p:sldMasterId id="2147483805" r:id="rId10"/>
    <p:sldMasterId id="2147483817" r:id="rId11"/>
    <p:sldMasterId id="2147483829" r:id="rId12"/>
  </p:sldMasterIdLst>
  <p:notesMasterIdLst>
    <p:notesMasterId r:id="rId50"/>
  </p:notesMasterIdLst>
  <p:sldIdLst>
    <p:sldId id="256" r:id="rId13"/>
    <p:sldId id="304" r:id="rId14"/>
    <p:sldId id="357" r:id="rId15"/>
    <p:sldId id="257" r:id="rId16"/>
    <p:sldId id="259" r:id="rId17"/>
    <p:sldId id="260" r:id="rId18"/>
    <p:sldId id="261" r:id="rId19"/>
    <p:sldId id="262" r:id="rId20"/>
    <p:sldId id="362" r:id="rId21"/>
    <p:sldId id="264" r:id="rId22"/>
    <p:sldId id="360" r:id="rId23"/>
    <p:sldId id="363" r:id="rId24"/>
    <p:sldId id="364" r:id="rId25"/>
    <p:sldId id="359" r:id="rId26"/>
    <p:sldId id="361" r:id="rId27"/>
    <p:sldId id="263" r:id="rId28"/>
    <p:sldId id="265" r:id="rId29"/>
    <p:sldId id="266" r:id="rId30"/>
    <p:sldId id="267" r:id="rId31"/>
    <p:sldId id="268" r:id="rId32"/>
    <p:sldId id="269" r:id="rId33"/>
    <p:sldId id="299" r:id="rId34"/>
    <p:sldId id="270" r:id="rId35"/>
    <p:sldId id="271" r:id="rId36"/>
    <p:sldId id="272" r:id="rId37"/>
    <p:sldId id="273" r:id="rId38"/>
    <p:sldId id="276" r:id="rId39"/>
    <p:sldId id="297" r:id="rId40"/>
    <p:sldId id="301" r:id="rId41"/>
    <p:sldId id="302" r:id="rId42"/>
    <p:sldId id="303" r:id="rId43"/>
    <p:sldId id="305" r:id="rId44"/>
    <p:sldId id="306" r:id="rId45"/>
    <p:sldId id="308" r:id="rId46"/>
    <p:sldId id="309" r:id="rId47"/>
    <p:sldId id="310" r:id="rId48"/>
    <p:sldId id="36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нова Валерия Андреевна" initials="К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53" autoAdjust="0"/>
    <p:restoredTop sz="92417" autoAdjust="0"/>
  </p:normalViewPr>
  <p:slideViewPr>
    <p:cSldViewPr>
      <p:cViewPr varScale="1">
        <p:scale>
          <a:sx n="73" d="100"/>
          <a:sy n="73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AD8B5C-57BF-4ED9-BACC-EE5E7D1A238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DD692C55-28FF-4456-8DF3-B68BF9C76AE3}">
      <dgm:prSet phldrT="[Текст]"/>
      <dgm:spPr/>
      <dgm:t>
        <a:bodyPr/>
        <a:lstStyle/>
        <a:p>
          <a:r>
            <a:rPr lang="ru-RU" dirty="0">
              <a:latin typeface="Calibri Light" panose="020F0302020204030204" pitchFamily="34" charset="0"/>
              <a:cs typeface="Calibri Light" panose="020F0302020204030204" pitchFamily="34" charset="0"/>
            </a:rPr>
            <a:t>Процессуальные</a:t>
          </a:r>
        </a:p>
      </dgm:t>
    </dgm:pt>
    <dgm:pt modelId="{A68EC785-EF3D-4869-ACCE-9F411127AC6B}" type="parTrans" cxnId="{67E0B798-DAD2-40C6-8D27-8DB4437C509C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963A68F-9907-48EC-85CA-8050146644AC}" type="sibTrans" cxnId="{67E0B798-DAD2-40C6-8D27-8DB4437C509C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E1B9A8C-DD64-4336-9E8E-B1E4B1DCB8C5}">
      <dgm:prSet phldrT="[Текст]"/>
      <dgm:spPr/>
      <dgm:t>
        <a:bodyPr/>
        <a:lstStyle/>
        <a:p>
          <a:r>
            <a:rPr lang="ru-RU" dirty="0">
              <a:latin typeface="Calibri Light" panose="020F0302020204030204" pitchFamily="34" charset="0"/>
              <a:cs typeface="Calibri Light" panose="020F0302020204030204" pitchFamily="34" charset="0"/>
            </a:rPr>
            <a:t>Правовые</a:t>
          </a:r>
        </a:p>
      </dgm:t>
    </dgm:pt>
    <dgm:pt modelId="{745B7006-9D95-459D-B4A8-FE948C070E98}" type="parTrans" cxnId="{BE38667A-B45A-4528-A0B0-33F3A7C105E2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63CC948-1398-44ED-860C-AE2A3DE02D31}" type="sibTrans" cxnId="{BE38667A-B45A-4528-A0B0-33F3A7C105E2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669CF4-8BC3-4085-86CF-993DB44C76FB}">
      <dgm:prSet phldrT="[Текст]"/>
      <dgm:spPr/>
      <dgm:t>
        <a:bodyPr/>
        <a:lstStyle/>
        <a:p>
          <a:r>
            <a:rPr lang="ru-RU" dirty="0">
              <a:latin typeface="Calibri Light" panose="020F0302020204030204" pitchFamily="34" charset="0"/>
              <a:cs typeface="Calibri Light" panose="020F0302020204030204" pitchFamily="34" charset="0"/>
            </a:rPr>
            <a:t>Медицинские</a:t>
          </a:r>
        </a:p>
      </dgm:t>
    </dgm:pt>
    <dgm:pt modelId="{CD90535C-F2C8-4F44-ACA6-A33A48882553}" type="parTrans" cxnId="{5DBD9531-C799-43D8-87EC-51F435F9627C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05AEFDB-B9F4-4F46-AA16-9C151F1C420A}" type="sibTrans" cxnId="{5DBD9531-C799-43D8-87EC-51F435F9627C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4CE717A-B71C-4786-893E-391D1CB8C463}">
      <dgm:prSet phldrT="[Текст]"/>
      <dgm:spPr/>
      <dgm:t>
        <a:bodyPr/>
        <a:lstStyle/>
        <a:p>
          <a:r>
            <a:rPr lang="ru-RU" dirty="0">
              <a:latin typeface="Calibri Light" panose="020F0302020204030204" pitchFamily="34" charset="0"/>
              <a:cs typeface="Calibri Light" panose="020F0302020204030204" pitchFamily="34" charset="0"/>
            </a:rPr>
            <a:t>Социальные</a:t>
          </a:r>
        </a:p>
      </dgm:t>
    </dgm:pt>
    <dgm:pt modelId="{00A45ED6-23FF-48EA-8C24-B31E28470D83}" type="parTrans" cxnId="{A2368CC6-962D-424F-9A35-970E0ADC5099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E692F73-BAF2-4D1A-B08F-51B195051261}" type="sibTrans" cxnId="{A2368CC6-962D-424F-9A35-970E0ADC5099}">
      <dgm:prSet/>
      <dgm:spPr/>
      <dgm:t>
        <a:bodyPr/>
        <a:lstStyle/>
        <a:p>
          <a:endParaRPr lang="ru-RU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9DE1800-0B6F-4347-A84A-26A7820E857C}" type="pres">
      <dgm:prSet presAssocID="{62AD8B5C-57BF-4ED9-BACC-EE5E7D1A2386}" presName="linearFlow" presStyleCnt="0">
        <dgm:presLayoutVars>
          <dgm:dir/>
          <dgm:resizeHandles val="exact"/>
        </dgm:presLayoutVars>
      </dgm:prSet>
      <dgm:spPr/>
    </dgm:pt>
    <dgm:pt modelId="{FF9D120F-B086-4082-8C61-B62F8DEF1365}" type="pres">
      <dgm:prSet presAssocID="{DD692C55-28FF-4456-8DF3-B68BF9C76AE3}" presName="composite" presStyleCnt="0"/>
      <dgm:spPr/>
    </dgm:pt>
    <dgm:pt modelId="{DA38E2C2-99FC-4AD3-B299-9B8ED14D43E2}" type="pres">
      <dgm:prSet presAssocID="{DD692C55-28FF-4456-8DF3-B68BF9C76AE3}" presName="imgShp" presStyleLbl="fgImgPlace1" presStyleIdx="0" presStyleCnt="4"/>
      <dgm:spPr>
        <a:solidFill>
          <a:schemeClr val="accent1">
            <a:lumMod val="40000"/>
            <a:lumOff val="60000"/>
          </a:schemeClr>
        </a:solidFill>
      </dgm:spPr>
    </dgm:pt>
    <dgm:pt modelId="{B6CA9721-A348-4915-9E08-28240843029E}" type="pres">
      <dgm:prSet presAssocID="{DD692C55-28FF-4456-8DF3-B68BF9C76AE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ED9F1-247B-41D1-835A-E78D770252D3}" type="pres">
      <dgm:prSet presAssocID="{2963A68F-9907-48EC-85CA-8050146644AC}" presName="spacing" presStyleCnt="0"/>
      <dgm:spPr/>
    </dgm:pt>
    <dgm:pt modelId="{B26AE809-0515-46FF-87F6-5F64C2004AB5}" type="pres">
      <dgm:prSet presAssocID="{AE1B9A8C-DD64-4336-9E8E-B1E4B1DCB8C5}" presName="composite" presStyleCnt="0"/>
      <dgm:spPr/>
    </dgm:pt>
    <dgm:pt modelId="{455735A6-891B-48AB-AA53-9154AED2D4F4}" type="pres">
      <dgm:prSet presAssocID="{AE1B9A8C-DD64-4336-9E8E-B1E4B1DCB8C5}" presName="imgShp" presStyleLbl="fgImgPlace1" presStyleIdx="1" presStyleCnt="4"/>
      <dgm:spPr>
        <a:solidFill>
          <a:schemeClr val="accent1">
            <a:lumMod val="40000"/>
            <a:lumOff val="60000"/>
          </a:schemeClr>
        </a:solidFill>
      </dgm:spPr>
    </dgm:pt>
    <dgm:pt modelId="{A57FF559-D4BB-4382-A1CE-55162A7A68BB}" type="pres">
      <dgm:prSet presAssocID="{AE1B9A8C-DD64-4336-9E8E-B1E4B1DCB8C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F5DE5-2516-446D-B4E0-2A6A19AD3D3B}" type="pres">
      <dgm:prSet presAssocID="{763CC948-1398-44ED-860C-AE2A3DE02D31}" presName="spacing" presStyleCnt="0"/>
      <dgm:spPr/>
    </dgm:pt>
    <dgm:pt modelId="{78C28005-F7B0-43B7-97AC-922B02165266}" type="pres">
      <dgm:prSet presAssocID="{16669CF4-8BC3-4085-86CF-993DB44C76FB}" presName="composite" presStyleCnt="0"/>
      <dgm:spPr/>
    </dgm:pt>
    <dgm:pt modelId="{921989C1-44B5-4B98-B4E7-F667A9E8E2D2}" type="pres">
      <dgm:prSet presAssocID="{16669CF4-8BC3-4085-86CF-993DB44C76FB}" presName="imgShp" presStyleLbl="fgImgPlace1" presStyleIdx="2" presStyleCnt="4"/>
      <dgm:spPr>
        <a:solidFill>
          <a:schemeClr val="accent1">
            <a:lumMod val="40000"/>
            <a:lumOff val="60000"/>
          </a:schemeClr>
        </a:solidFill>
      </dgm:spPr>
    </dgm:pt>
    <dgm:pt modelId="{424FAA24-D3A6-446D-AEC8-02F0D9FFF8F2}" type="pres">
      <dgm:prSet presAssocID="{16669CF4-8BC3-4085-86CF-993DB44C76FB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8A4BC-68C8-4455-BB89-634547E57BAE}" type="pres">
      <dgm:prSet presAssocID="{905AEFDB-B9F4-4F46-AA16-9C151F1C420A}" presName="spacing" presStyleCnt="0"/>
      <dgm:spPr/>
    </dgm:pt>
    <dgm:pt modelId="{C6BA8677-782B-4059-9B92-FA2D8D181289}" type="pres">
      <dgm:prSet presAssocID="{C4CE717A-B71C-4786-893E-391D1CB8C463}" presName="composite" presStyleCnt="0"/>
      <dgm:spPr/>
    </dgm:pt>
    <dgm:pt modelId="{5DE7CA8F-803A-4FF9-9A6D-942D417E4DD5}" type="pres">
      <dgm:prSet presAssocID="{C4CE717A-B71C-4786-893E-391D1CB8C463}" presName="imgShp" presStyleLbl="fgImgPlace1" presStyleIdx="3" presStyleCnt="4"/>
      <dgm:spPr>
        <a:solidFill>
          <a:schemeClr val="accent1">
            <a:lumMod val="40000"/>
            <a:lumOff val="60000"/>
          </a:schemeClr>
        </a:solidFill>
      </dgm:spPr>
    </dgm:pt>
    <dgm:pt modelId="{733A8AC5-01EB-419C-9C3F-E56487E6F807}" type="pres">
      <dgm:prSet presAssocID="{C4CE717A-B71C-4786-893E-391D1CB8C46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E0B798-DAD2-40C6-8D27-8DB4437C509C}" srcId="{62AD8B5C-57BF-4ED9-BACC-EE5E7D1A2386}" destId="{DD692C55-28FF-4456-8DF3-B68BF9C76AE3}" srcOrd="0" destOrd="0" parTransId="{A68EC785-EF3D-4869-ACCE-9F411127AC6B}" sibTransId="{2963A68F-9907-48EC-85CA-8050146644AC}"/>
    <dgm:cxn modelId="{BFA113EF-821F-4EB9-ACA8-3411E6433A52}" type="presOf" srcId="{DD692C55-28FF-4456-8DF3-B68BF9C76AE3}" destId="{B6CA9721-A348-4915-9E08-28240843029E}" srcOrd="0" destOrd="0" presId="urn:microsoft.com/office/officeart/2005/8/layout/vList3#1"/>
    <dgm:cxn modelId="{A2368CC6-962D-424F-9A35-970E0ADC5099}" srcId="{62AD8B5C-57BF-4ED9-BACC-EE5E7D1A2386}" destId="{C4CE717A-B71C-4786-893E-391D1CB8C463}" srcOrd="3" destOrd="0" parTransId="{00A45ED6-23FF-48EA-8C24-B31E28470D83}" sibTransId="{4E692F73-BAF2-4D1A-B08F-51B195051261}"/>
    <dgm:cxn modelId="{65A25BDA-87AA-4608-9695-9E7366233B24}" type="presOf" srcId="{62AD8B5C-57BF-4ED9-BACC-EE5E7D1A2386}" destId="{99DE1800-0B6F-4347-A84A-26A7820E857C}" srcOrd="0" destOrd="0" presId="urn:microsoft.com/office/officeart/2005/8/layout/vList3#1"/>
    <dgm:cxn modelId="{BE38667A-B45A-4528-A0B0-33F3A7C105E2}" srcId="{62AD8B5C-57BF-4ED9-BACC-EE5E7D1A2386}" destId="{AE1B9A8C-DD64-4336-9E8E-B1E4B1DCB8C5}" srcOrd="1" destOrd="0" parTransId="{745B7006-9D95-459D-B4A8-FE948C070E98}" sibTransId="{763CC948-1398-44ED-860C-AE2A3DE02D31}"/>
    <dgm:cxn modelId="{5DBD9531-C799-43D8-87EC-51F435F9627C}" srcId="{62AD8B5C-57BF-4ED9-BACC-EE5E7D1A2386}" destId="{16669CF4-8BC3-4085-86CF-993DB44C76FB}" srcOrd="2" destOrd="0" parTransId="{CD90535C-F2C8-4F44-ACA6-A33A48882553}" sibTransId="{905AEFDB-B9F4-4F46-AA16-9C151F1C420A}"/>
    <dgm:cxn modelId="{B568567B-5F9B-4244-8479-6EBD1871515A}" type="presOf" srcId="{AE1B9A8C-DD64-4336-9E8E-B1E4B1DCB8C5}" destId="{A57FF559-D4BB-4382-A1CE-55162A7A68BB}" srcOrd="0" destOrd="0" presId="urn:microsoft.com/office/officeart/2005/8/layout/vList3#1"/>
    <dgm:cxn modelId="{788426D8-EE0D-493B-B983-3C5B1B729359}" type="presOf" srcId="{16669CF4-8BC3-4085-86CF-993DB44C76FB}" destId="{424FAA24-D3A6-446D-AEC8-02F0D9FFF8F2}" srcOrd="0" destOrd="0" presId="urn:microsoft.com/office/officeart/2005/8/layout/vList3#1"/>
    <dgm:cxn modelId="{E0DEE9C8-0C8F-4D60-AEFD-60C90DB4989F}" type="presOf" srcId="{C4CE717A-B71C-4786-893E-391D1CB8C463}" destId="{733A8AC5-01EB-419C-9C3F-E56487E6F807}" srcOrd="0" destOrd="0" presId="urn:microsoft.com/office/officeart/2005/8/layout/vList3#1"/>
    <dgm:cxn modelId="{D29B50D5-DE68-4FCD-A4AF-0F8E48D6E170}" type="presParOf" srcId="{99DE1800-0B6F-4347-A84A-26A7820E857C}" destId="{FF9D120F-B086-4082-8C61-B62F8DEF1365}" srcOrd="0" destOrd="0" presId="urn:microsoft.com/office/officeart/2005/8/layout/vList3#1"/>
    <dgm:cxn modelId="{A0BA0140-B673-414B-9EC6-35EF708116F9}" type="presParOf" srcId="{FF9D120F-B086-4082-8C61-B62F8DEF1365}" destId="{DA38E2C2-99FC-4AD3-B299-9B8ED14D43E2}" srcOrd="0" destOrd="0" presId="urn:microsoft.com/office/officeart/2005/8/layout/vList3#1"/>
    <dgm:cxn modelId="{E3A4040F-7A3C-4504-80A7-0AD0A58C46FA}" type="presParOf" srcId="{FF9D120F-B086-4082-8C61-B62F8DEF1365}" destId="{B6CA9721-A348-4915-9E08-28240843029E}" srcOrd="1" destOrd="0" presId="urn:microsoft.com/office/officeart/2005/8/layout/vList3#1"/>
    <dgm:cxn modelId="{F53F559C-45BC-4633-8F7E-DC87ABA98739}" type="presParOf" srcId="{99DE1800-0B6F-4347-A84A-26A7820E857C}" destId="{D88ED9F1-247B-41D1-835A-E78D770252D3}" srcOrd="1" destOrd="0" presId="urn:microsoft.com/office/officeart/2005/8/layout/vList3#1"/>
    <dgm:cxn modelId="{AA6A15A0-C5E5-42C1-ABA0-1F1F36703DDE}" type="presParOf" srcId="{99DE1800-0B6F-4347-A84A-26A7820E857C}" destId="{B26AE809-0515-46FF-87F6-5F64C2004AB5}" srcOrd="2" destOrd="0" presId="urn:microsoft.com/office/officeart/2005/8/layout/vList3#1"/>
    <dgm:cxn modelId="{28A2AB5F-5705-477B-87FF-63888BED0376}" type="presParOf" srcId="{B26AE809-0515-46FF-87F6-5F64C2004AB5}" destId="{455735A6-891B-48AB-AA53-9154AED2D4F4}" srcOrd="0" destOrd="0" presId="urn:microsoft.com/office/officeart/2005/8/layout/vList3#1"/>
    <dgm:cxn modelId="{715F397F-46B4-4DDD-8CFA-2A564D97786B}" type="presParOf" srcId="{B26AE809-0515-46FF-87F6-5F64C2004AB5}" destId="{A57FF559-D4BB-4382-A1CE-55162A7A68BB}" srcOrd="1" destOrd="0" presId="urn:microsoft.com/office/officeart/2005/8/layout/vList3#1"/>
    <dgm:cxn modelId="{855E4060-A5EA-4662-98C4-8E0CC1D1AD9E}" type="presParOf" srcId="{99DE1800-0B6F-4347-A84A-26A7820E857C}" destId="{0D1F5DE5-2516-446D-B4E0-2A6A19AD3D3B}" srcOrd="3" destOrd="0" presId="urn:microsoft.com/office/officeart/2005/8/layout/vList3#1"/>
    <dgm:cxn modelId="{075D0E19-5651-4DCE-AAC2-9D1D1797BA74}" type="presParOf" srcId="{99DE1800-0B6F-4347-A84A-26A7820E857C}" destId="{78C28005-F7B0-43B7-97AC-922B02165266}" srcOrd="4" destOrd="0" presId="urn:microsoft.com/office/officeart/2005/8/layout/vList3#1"/>
    <dgm:cxn modelId="{4DC74C4C-5760-43EA-81D3-8497C38FEC79}" type="presParOf" srcId="{78C28005-F7B0-43B7-97AC-922B02165266}" destId="{921989C1-44B5-4B98-B4E7-F667A9E8E2D2}" srcOrd="0" destOrd="0" presId="urn:microsoft.com/office/officeart/2005/8/layout/vList3#1"/>
    <dgm:cxn modelId="{08E5D35A-5890-42E4-8D35-CD327A539295}" type="presParOf" srcId="{78C28005-F7B0-43B7-97AC-922B02165266}" destId="{424FAA24-D3A6-446D-AEC8-02F0D9FFF8F2}" srcOrd="1" destOrd="0" presId="urn:microsoft.com/office/officeart/2005/8/layout/vList3#1"/>
    <dgm:cxn modelId="{3F615F3B-6B31-44FB-AFDA-FF87A7FC6673}" type="presParOf" srcId="{99DE1800-0B6F-4347-A84A-26A7820E857C}" destId="{5628A4BC-68C8-4455-BB89-634547E57BAE}" srcOrd="5" destOrd="0" presId="urn:microsoft.com/office/officeart/2005/8/layout/vList3#1"/>
    <dgm:cxn modelId="{4EF84533-CFF0-436B-9840-5B6A4A00F748}" type="presParOf" srcId="{99DE1800-0B6F-4347-A84A-26A7820E857C}" destId="{C6BA8677-782B-4059-9B92-FA2D8D181289}" srcOrd="6" destOrd="0" presId="urn:microsoft.com/office/officeart/2005/8/layout/vList3#1"/>
    <dgm:cxn modelId="{96E4CD6B-7CEC-4358-8EAD-C1829096EF90}" type="presParOf" srcId="{C6BA8677-782B-4059-9B92-FA2D8D181289}" destId="{5DE7CA8F-803A-4FF9-9A6D-942D417E4DD5}" srcOrd="0" destOrd="0" presId="urn:microsoft.com/office/officeart/2005/8/layout/vList3#1"/>
    <dgm:cxn modelId="{540DE5D4-51DD-44E5-A3A2-34605E389E5B}" type="presParOf" srcId="{C6BA8677-782B-4059-9B92-FA2D8D181289}" destId="{733A8AC5-01EB-419C-9C3F-E56487E6F807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E7CD7-F2DF-4CDB-ABF6-7A6289067612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9B6E-E2D8-4A77-9213-DF630EB45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6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A91DB-D275-44D7-B757-8F48CFF81E40}" type="slidenum">
              <a:rPr lang="ru-RU" altLang="ru-RU" smtClean="0"/>
              <a:pPr/>
              <a:t>36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3" name="Shape 3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xmlns="" id="{48C69CDC-0D96-4055-85B8-79E06B40AF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xmlns="" id="{1BED30BA-0BE4-46E4-96F4-9A7244A6C8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/>
              <a:t> </a:t>
            </a:r>
          </a:p>
          <a:p>
            <a:endParaRPr lang="ru-RU" altLang="en-US"/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xmlns="" id="{F373837D-B71D-46E4-ADD3-6A1772F536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E6A10-F98F-457D-A19E-B4FD1DDA5350}" type="slidenum">
              <a:rPr lang="ru-R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90050-2931-4A53-A46D-6C54E19AB8F6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1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212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9779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9234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969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83554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302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166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1005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5926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4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83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83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2820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486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7318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2958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418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5812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8694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440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977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8723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1554317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5371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972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4906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9235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49824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3827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5342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9581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1554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58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47467448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157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98410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04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252026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36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36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6383289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7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430986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9549389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05188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435103"/>
            <a:ext cx="3008314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445477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383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1792383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383" y="5367530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4214584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8349487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31755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3344664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670592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86755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36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36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3009335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7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8036392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551480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80883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435103"/>
            <a:ext cx="3008314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31180864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380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1792380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380" y="5367524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2078091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9417569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3092617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9368650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1390680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9221764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36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36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518848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7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7623830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5297510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772226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435103"/>
            <a:ext cx="3008314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169576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376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1792376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376" y="5367516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84556563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9239193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556254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6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169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029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1413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5087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9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2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9469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664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4311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3436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750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7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7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1071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8D8C1-EC7A-4395-9AE6-D3AB9BA67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57506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148B-9159-413A-AA28-F5E48DAD16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375693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3690-400B-4935-B6DE-166FBBFFB9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9727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6028-51CF-42C3-A8B1-A6905728DD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78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4F24-55F5-4955-B697-A83F8AD20C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22834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29563-3652-4A4B-92C8-5278D4DAD9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86391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AB2D-EA36-4183-989E-C173165D8D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011012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53C39-536E-4C27-BEE3-E75D4E5E0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93992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CD7C-216E-4086-BFAD-644DA0F5E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81265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378E5-3334-4D11-8806-BD7B4EC05C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75359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1530" y="-204788"/>
            <a:ext cx="2054225" cy="6332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67" y="-204788"/>
            <a:ext cx="6011863" cy="6332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6239-38EF-4CAA-AEA4-B7B3B3C432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10367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1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608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376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80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510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4534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64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2819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442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049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8040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83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83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8676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0070716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3557206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44365808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36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36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9645847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7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229439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25878838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2595235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435103"/>
            <a:ext cx="3008314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05896878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342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1792342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342" y="5367448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436548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2602444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173330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249927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83680493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92998735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36" y="4406901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36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4947480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7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06413503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7841035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67552410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4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13"/>
          </p:nvPr>
        </p:nvSpPr>
        <p:spPr>
          <a:xfrm>
            <a:off x="457200" y="1435103"/>
            <a:ext cx="3008314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35603682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330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92" name="Рисунок 2"/>
          <p:cNvSpPr>
            <a:spLocks noGrp="1"/>
          </p:cNvSpPr>
          <p:nvPr>
            <p:ph type="pic" sz="half" idx="13"/>
          </p:nvPr>
        </p:nvSpPr>
        <p:spPr>
          <a:xfrm>
            <a:off x="1792330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330" y="5367424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18293266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0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88573011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1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9930124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83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77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15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831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7014" y="6400606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="" xmlns:p14="http://schemas.microsoft.com/office/powerpoint/2010/main" val="11337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82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7011" y="6400600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="" xmlns:p14="http://schemas.microsoft.com/office/powerpoint/2010/main" val="38568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81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7007" y="6400592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="" xmlns:p14="http://schemas.microsoft.com/office/powerpoint/2010/main" val="305757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BDE8-015A-4144-8E0D-EB0D909364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9C5FF-F602-47D9-A82D-5C6F21550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9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00274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1655" y="134"/>
            <a:ext cx="9139237" cy="6842125"/>
            <a:chOff x="1" y="0"/>
            <a:chExt cx="5757" cy="4310"/>
          </a:xfrm>
        </p:grpSpPr>
        <p:sp>
          <p:nvSpPr>
            <p:cNvPr id="5128" name="Freeform 2"/>
            <p:cNvSpPr>
              <a:spLocks noChangeArrowheads="1"/>
            </p:cNvSpPr>
            <p:nvPr/>
          </p:nvSpPr>
          <p:spPr bwMode="auto">
            <a:xfrm>
              <a:off x="5040" y="2621"/>
              <a:ext cx="719" cy="1690"/>
            </a:xfrm>
            <a:custGeom>
              <a:avLst/>
              <a:gdLst>
                <a:gd name="T0" fmla="*/ 741 w 717"/>
                <a:gd name="T1" fmla="*/ 72 h 1690"/>
                <a:gd name="T2" fmla="*/ 741 w 717"/>
                <a:gd name="T3" fmla="*/ 0 h 1690"/>
                <a:gd name="T4" fmla="*/ 723 w 717"/>
                <a:gd name="T5" fmla="*/ 101 h 1690"/>
                <a:gd name="T6" fmla="*/ 699 w 717"/>
                <a:gd name="T7" fmla="*/ 209 h 1690"/>
                <a:gd name="T8" fmla="*/ 651 w 717"/>
                <a:gd name="T9" fmla="*/ 389 h 1690"/>
                <a:gd name="T10" fmla="*/ 598 w 717"/>
                <a:gd name="T11" fmla="*/ 569 h 1690"/>
                <a:gd name="T12" fmla="*/ 514 w 717"/>
                <a:gd name="T13" fmla="*/ 749 h 1690"/>
                <a:gd name="T14" fmla="*/ 436 w 717"/>
                <a:gd name="T15" fmla="*/ 935 h 1690"/>
                <a:gd name="T16" fmla="*/ 346 w 717"/>
                <a:gd name="T17" fmla="*/ 1121 h 1690"/>
                <a:gd name="T18" fmla="*/ 245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57 w 717"/>
                <a:gd name="T29" fmla="*/ 1312 h 1690"/>
                <a:gd name="T30" fmla="*/ 358 w 717"/>
                <a:gd name="T31" fmla="*/ 1121 h 1690"/>
                <a:gd name="T32" fmla="*/ 448 w 717"/>
                <a:gd name="T33" fmla="*/ 935 h 1690"/>
                <a:gd name="T34" fmla="*/ 526 w 717"/>
                <a:gd name="T35" fmla="*/ 749 h 1690"/>
                <a:gd name="T36" fmla="*/ 609 w 717"/>
                <a:gd name="T37" fmla="*/ 569 h 1690"/>
                <a:gd name="T38" fmla="*/ 663 w 717"/>
                <a:gd name="T39" fmla="*/ 389 h 1690"/>
                <a:gd name="T40" fmla="*/ 711 w 717"/>
                <a:gd name="T41" fmla="*/ 209 h 1690"/>
                <a:gd name="T42" fmla="*/ 729 w 717"/>
                <a:gd name="T43" fmla="*/ 143 h 1690"/>
                <a:gd name="T44" fmla="*/ 741 w 717"/>
                <a:gd name="T45" fmla="*/ 72 h 1690"/>
                <a:gd name="T46" fmla="*/ 741 w 717"/>
                <a:gd name="T47" fmla="*/ 72 h 169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7"/>
                <a:gd name="T73" fmla="*/ 0 h 1690"/>
                <a:gd name="T74" fmla="*/ 717 w 717"/>
                <a:gd name="T75" fmla="*/ 1690 h 169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29" name="Freeform 3"/>
            <p:cNvSpPr>
              <a:spLocks noChangeArrowheads="1"/>
            </p:cNvSpPr>
            <p:nvPr/>
          </p:nvSpPr>
          <p:spPr bwMode="auto">
            <a:xfrm>
              <a:off x="5381" y="3789"/>
              <a:ext cx="378" cy="522"/>
            </a:xfrm>
            <a:custGeom>
              <a:avLst/>
              <a:gdLst>
                <a:gd name="T0" fmla="*/ 389 w 377"/>
                <a:gd name="T1" fmla="*/ 0 h 522"/>
                <a:gd name="T2" fmla="*/ 305 w 377"/>
                <a:gd name="T3" fmla="*/ 132 h 522"/>
                <a:gd name="T4" fmla="*/ 216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16 w 377"/>
                <a:gd name="T15" fmla="*/ 282 h 522"/>
                <a:gd name="T16" fmla="*/ 389 w 377"/>
                <a:gd name="T17" fmla="*/ 24 h 522"/>
                <a:gd name="T18" fmla="*/ 389 w 377"/>
                <a:gd name="T19" fmla="*/ 0 h 522"/>
                <a:gd name="T20" fmla="*/ 389 w 377"/>
                <a:gd name="T21" fmla="*/ 0 h 5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7"/>
                <a:gd name="T34" fmla="*/ 0 h 522"/>
                <a:gd name="T35" fmla="*/ 377 w 377"/>
                <a:gd name="T36" fmla="*/ 522 h 5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0" name="Freeform 4"/>
            <p:cNvSpPr>
              <a:spLocks noChangeArrowheads="1"/>
            </p:cNvSpPr>
            <p:nvPr/>
          </p:nvSpPr>
          <p:spPr bwMode="auto">
            <a:xfrm>
              <a:off x="5675" y="4209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"/>
                <a:gd name="T25" fmla="*/ 0 h 102"/>
                <a:gd name="T26" fmla="*/ 84 w 84"/>
                <a:gd name="T27" fmla="*/ 102 h 10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grpSp>
          <p:nvGrpSpPr>
            <p:cNvPr id="8203" name="Group 5"/>
            <p:cNvGrpSpPr>
              <a:grpSpLocks/>
            </p:cNvGrpSpPr>
            <p:nvPr/>
          </p:nvGrpSpPr>
          <p:grpSpPr bwMode="auto">
            <a:xfrm>
              <a:off x="288" y="0"/>
              <a:ext cx="5087" cy="4305"/>
              <a:chOff x="288" y="0"/>
              <a:chExt cx="5087" cy="4305"/>
            </a:xfrm>
          </p:grpSpPr>
          <p:sp>
            <p:nvSpPr>
              <p:cNvPr id="5151" name="Freeform 6"/>
              <p:cNvSpPr>
                <a:spLocks noChangeArrowheads="1"/>
              </p:cNvSpPr>
              <p:nvPr/>
            </p:nvSpPr>
            <p:spPr bwMode="auto">
              <a:xfrm>
                <a:off x="2784" y="0"/>
                <a:ext cx="72" cy="430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214 h 4316"/>
                  <a:gd name="T4" fmla="*/ 72 w 72"/>
                  <a:gd name="T5" fmla="*/ 4214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316"/>
                  <a:gd name="T20" fmla="*/ 72 w 72"/>
                  <a:gd name="T21" fmla="*/ 4316 h 43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2" name="Freeform 7"/>
              <p:cNvSpPr>
                <a:spLocks noChangeArrowheads="1"/>
              </p:cNvSpPr>
              <p:nvPr/>
            </p:nvSpPr>
            <p:spPr bwMode="auto">
              <a:xfrm>
                <a:off x="3083" y="0"/>
                <a:ext cx="174" cy="430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5 h 4316"/>
                  <a:gd name="T6" fmla="*/ 72 w 174"/>
                  <a:gd name="T7" fmla="*/ 434 h 4316"/>
                  <a:gd name="T8" fmla="*/ 96 w 174"/>
                  <a:gd name="T9" fmla="*/ 670 h 4316"/>
                  <a:gd name="T10" fmla="*/ 120 w 174"/>
                  <a:gd name="T11" fmla="*/ 926 h 4316"/>
                  <a:gd name="T12" fmla="*/ 132 w 174"/>
                  <a:gd name="T13" fmla="*/ 1181 h 4316"/>
                  <a:gd name="T14" fmla="*/ 150 w 174"/>
                  <a:gd name="T15" fmla="*/ 1455 h 4316"/>
                  <a:gd name="T16" fmla="*/ 156 w 174"/>
                  <a:gd name="T17" fmla="*/ 1727 h 4316"/>
                  <a:gd name="T18" fmla="*/ 162 w 174"/>
                  <a:gd name="T19" fmla="*/ 2011 h 4316"/>
                  <a:gd name="T20" fmla="*/ 156 w 174"/>
                  <a:gd name="T21" fmla="*/ 2583 h 4316"/>
                  <a:gd name="T22" fmla="*/ 126 w 174"/>
                  <a:gd name="T23" fmla="*/ 3153 h 4316"/>
                  <a:gd name="T24" fmla="*/ 108 w 174"/>
                  <a:gd name="T25" fmla="*/ 3426 h 4316"/>
                  <a:gd name="T26" fmla="*/ 78 w 174"/>
                  <a:gd name="T27" fmla="*/ 3696 h 4316"/>
                  <a:gd name="T28" fmla="*/ 42 w 174"/>
                  <a:gd name="T29" fmla="*/ 3965 h 4316"/>
                  <a:gd name="T30" fmla="*/ 0 w 174"/>
                  <a:gd name="T31" fmla="*/ 4214 h 4316"/>
                  <a:gd name="T32" fmla="*/ 12 w 174"/>
                  <a:gd name="T33" fmla="*/ 4214 h 4316"/>
                  <a:gd name="T34" fmla="*/ 54 w 174"/>
                  <a:gd name="T35" fmla="*/ 3965 h 4316"/>
                  <a:gd name="T36" fmla="*/ 90 w 174"/>
                  <a:gd name="T37" fmla="*/ 3690 h 4316"/>
                  <a:gd name="T38" fmla="*/ 120 w 174"/>
                  <a:gd name="T39" fmla="*/ 3426 h 4316"/>
                  <a:gd name="T40" fmla="*/ 138 w 174"/>
                  <a:gd name="T41" fmla="*/ 3147 h 4316"/>
                  <a:gd name="T42" fmla="*/ 168 w 174"/>
                  <a:gd name="T43" fmla="*/ 2577 h 4316"/>
                  <a:gd name="T44" fmla="*/ 174 w 174"/>
                  <a:gd name="T45" fmla="*/ 2005 h 4316"/>
                  <a:gd name="T46" fmla="*/ 168 w 174"/>
                  <a:gd name="T47" fmla="*/ 1727 h 4316"/>
                  <a:gd name="T48" fmla="*/ 162 w 174"/>
                  <a:gd name="T49" fmla="*/ 1455 h 4316"/>
                  <a:gd name="T50" fmla="*/ 144 w 174"/>
                  <a:gd name="T51" fmla="*/ 1181 h 4316"/>
                  <a:gd name="T52" fmla="*/ 132 w 174"/>
                  <a:gd name="T53" fmla="*/ 920 h 4316"/>
                  <a:gd name="T54" fmla="*/ 108 w 174"/>
                  <a:gd name="T55" fmla="*/ 670 h 4316"/>
                  <a:gd name="T56" fmla="*/ 84 w 174"/>
                  <a:gd name="T57" fmla="*/ 434 h 4316"/>
                  <a:gd name="T58" fmla="*/ 54 w 174"/>
                  <a:gd name="T59" fmla="*/ 215 h 4316"/>
                  <a:gd name="T60" fmla="*/ 24 w 174"/>
                  <a:gd name="T61" fmla="*/ 0 h 4316"/>
                  <a:gd name="T62" fmla="*/ 24 w 174"/>
                  <a:gd name="T63" fmla="*/ 0 h 43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4"/>
                  <a:gd name="T97" fmla="*/ 0 h 4316"/>
                  <a:gd name="T98" fmla="*/ 174 w 174"/>
                  <a:gd name="T99" fmla="*/ 4316 h 43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3" name="Freeform 8"/>
              <p:cNvSpPr>
                <a:spLocks noChangeArrowheads="1"/>
              </p:cNvSpPr>
              <p:nvPr/>
            </p:nvSpPr>
            <p:spPr bwMode="auto">
              <a:xfrm>
                <a:off x="3351" y="0"/>
                <a:ext cx="337" cy="4306"/>
              </a:xfrm>
              <a:custGeom>
                <a:avLst/>
                <a:gdLst>
                  <a:gd name="T0" fmla="*/ 353 w 335"/>
                  <a:gd name="T1" fmla="*/ 1963 h 4316"/>
                  <a:gd name="T2" fmla="*/ 341 w 335"/>
                  <a:gd name="T3" fmla="*/ 1685 h 4316"/>
                  <a:gd name="T4" fmla="*/ 317 w 335"/>
                  <a:gd name="T5" fmla="*/ 1413 h 4316"/>
                  <a:gd name="T6" fmla="*/ 287 w 335"/>
                  <a:gd name="T7" fmla="*/ 1145 h 4316"/>
                  <a:gd name="T8" fmla="*/ 240 w 335"/>
                  <a:gd name="T9" fmla="*/ 896 h 4316"/>
                  <a:gd name="T10" fmla="*/ 198 w 335"/>
                  <a:gd name="T11" fmla="*/ 646 h 4316"/>
                  <a:gd name="T12" fmla="*/ 144 w 335"/>
                  <a:gd name="T13" fmla="*/ 42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32 w 335"/>
                  <a:gd name="T23" fmla="*/ 422 h 4316"/>
                  <a:gd name="T24" fmla="*/ 186 w 335"/>
                  <a:gd name="T25" fmla="*/ 646 h 4316"/>
                  <a:gd name="T26" fmla="*/ 228 w 335"/>
                  <a:gd name="T27" fmla="*/ 896 h 4316"/>
                  <a:gd name="T28" fmla="*/ 274 w 335"/>
                  <a:gd name="T29" fmla="*/ 1145 h 4316"/>
                  <a:gd name="T30" fmla="*/ 305 w 335"/>
                  <a:gd name="T31" fmla="*/ 1413 h 4316"/>
                  <a:gd name="T32" fmla="*/ 329 w 335"/>
                  <a:gd name="T33" fmla="*/ 1685 h 4316"/>
                  <a:gd name="T34" fmla="*/ 341 w 335"/>
                  <a:gd name="T35" fmla="*/ 1963 h 4316"/>
                  <a:gd name="T36" fmla="*/ 347 w 335"/>
                  <a:gd name="T37" fmla="*/ 2263 h 4316"/>
                  <a:gd name="T38" fmla="*/ 341 w 335"/>
                  <a:gd name="T39" fmla="*/ 2547 h 4316"/>
                  <a:gd name="T40" fmla="*/ 329 w 335"/>
                  <a:gd name="T41" fmla="*/ 2837 h 4316"/>
                  <a:gd name="T42" fmla="*/ 305 w 335"/>
                  <a:gd name="T43" fmla="*/ 3129 h 4316"/>
                  <a:gd name="T44" fmla="*/ 281 w 335"/>
                  <a:gd name="T45" fmla="*/ 3408 h 4316"/>
                  <a:gd name="T46" fmla="*/ 228 w 335"/>
                  <a:gd name="T47" fmla="*/ 3686 h 4316"/>
                  <a:gd name="T48" fmla="*/ 186 w 335"/>
                  <a:gd name="T49" fmla="*/ 3960 h 4316"/>
                  <a:gd name="T50" fmla="*/ 132 w 335"/>
                  <a:gd name="T51" fmla="*/ 4214 h 4316"/>
                  <a:gd name="T52" fmla="*/ 144 w 335"/>
                  <a:gd name="T53" fmla="*/ 4214 h 4316"/>
                  <a:gd name="T54" fmla="*/ 198 w 335"/>
                  <a:gd name="T55" fmla="*/ 3960 h 4316"/>
                  <a:gd name="T56" fmla="*/ 240 w 335"/>
                  <a:gd name="T57" fmla="*/ 3686 h 4316"/>
                  <a:gd name="T58" fmla="*/ 293 w 335"/>
                  <a:gd name="T59" fmla="*/ 3408 h 4316"/>
                  <a:gd name="T60" fmla="*/ 317 w 335"/>
                  <a:gd name="T61" fmla="*/ 3129 h 4316"/>
                  <a:gd name="T62" fmla="*/ 341 w 335"/>
                  <a:gd name="T63" fmla="*/ 2837 h 4316"/>
                  <a:gd name="T64" fmla="*/ 353 w 335"/>
                  <a:gd name="T65" fmla="*/ 2547 h 4316"/>
                  <a:gd name="T66" fmla="*/ 359 w 335"/>
                  <a:gd name="T67" fmla="*/ 2263 h 4316"/>
                  <a:gd name="T68" fmla="*/ 353 w 335"/>
                  <a:gd name="T69" fmla="*/ 1963 h 4316"/>
                  <a:gd name="T70" fmla="*/ 353 w 335"/>
                  <a:gd name="T71" fmla="*/ 1963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5"/>
                  <a:gd name="T109" fmla="*/ 0 h 4316"/>
                  <a:gd name="T110" fmla="*/ 335 w 3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4" name="Freeform 9"/>
              <p:cNvSpPr>
                <a:spLocks noChangeArrowheads="1"/>
              </p:cNvSpPr>
              <p:nvPr/>
            </p:nvSpPr>
            <p:spPr bwMode="auto">
              <a:xfrm>
                <a:off x="3667" y="0"/>
                <a:ext cx="427" cy="4306"/>
              </a:xfrm>
              <a:custGeom>
                <a:avLst/>
                <a:gdLst>
                  <a:gd name="T0" fmla="*/ 437 w 425"/>
                  <a:gd name="T1" fmla="*/ 1881 h 4316"/>
                  <a:gd name="T2" fmla="*/ 419 w 425"/>
                  <a:gd name="T3" fmla="*/ 1649 h 4316"/>
                  <a:gd name="T4" fmla="*/ 389 w 425"/>
                  <a:gd name="T5" fmla="*/ 1425 h 4316"/>
                  <a:gd name="T6" fmla="*/ 353 w 425"/>
                  <a:gd name="T7" fmla="*/ 1199 h 4316"/>
                  <a:gd name="T8" fmla="*/ 293 w 425"/>
                  <a:gd name="T9" fmla="*/ 980 h 4316"/>
                  <a:gd name="T10" fmla="*/ 239 w 425"/>
                  <a:gd name="T11" fmla="*/ 742 h 4316"/>
                  <a:gd name="T12" fmla="*/ 174 w 425"/>
                  <a:gd name="T13" fmla="*/ 512 h 4316"/>
                  <a:gd name="T14" fmla="*/ 90 w 425"/>
                  <a:gd name="T15" fmla="*/ 261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61 h 4316"/>
                  <a:gd name="T22" fmla="*/ 168 w 425"/>
                  <a:gd name="T23" fmla="*/ 512 h 4316"/>
                  <a:gd name="T24" fmla="*/ 228 w 425"/>
                  <a:gd name="T25" fmla="*/ 748 h 4316"/>
                  <a:gd name="T26" fmla="*/ 287 w 425"/>
                  <a:gd name="T27" fmla="*/ 980 h 4316"/>
                  <a:gd name="T28" fmla="*/ 339 w 425"/>
                  <a:gd name="T29" fmla="*/ 1205 h 4316"/>
                  <a:gd name="T30" fmla="*/ 377 w 425"/>
                  <a:gd name="T31" fmla="*/ 1431 h 4316"/>
                  <a:gd name="T32" fmla="*/ 407 w 425"/>
                  <a:gd name="T33" fmla="*/ 1649 h 4316"/>
                  <a:gd name="T34" fmla="*/ 425 w 425"/>
                  <a:gd name="T35" fmla="*/ 1881 h 4316"/>
                  <a:gd name="T36" fmla="*/ 437 w 425"/>
                  <a:gd name="T37" fmla="*/ 2137 h 4316"/>
                  <a:gd name="T38" fmla="*/ 431 w 425"/>
                  <a:gd name="T39" fmla="*/ 2397 h 4316"/>
                  <a:gd name="T40" fmla="*/ 419 w 425"/>
                  <a:gd name="T41" fmla="*/ 2671 h 4316"/>
                  <a:gd name="T42" fmla="*/ 389 w 425"/>
                  <a:gd name="T43" fmla="*/ 2949 h 4316"/>
                  <a:gd name="T44" fmla="*/ 353 w 425"/>
                  <a:gd name="T45" fmla="*/ 3240 h 4316"/>
                  <a:gd name="T46" fmla="*/ 287 w 425"/>
                  <a:gd name="T47" fmla="*/ 3556 h 4316"/>
                  <a:gd name="T48" fmla="*/ 216 w 425"/>
                  <a:gd name="T49" fmla="*/ 3876 h 4316"/>
                  <a:gd name="T50" fmla="*/ 138 w 425"/>
                  <a:gd name="T51" fmla="*/ 4214 h 4316"/>
                  <a:gd name="T52" fmla="*/ 150 w 425"/>
                  <a:gd name="T53" fmla="*/ 4214 h 4316"/>
                  <a:gd name="T54" fmla="*/ 228 w 425"/>
                  <a:gd name="T55" fmla="*/ 3876 h 4316"/>
                  <a:gd name="T56" fmla="*/ 299 w 425"/>
                  <a:gd name="T57" fmla="*/ 3556 h 4316"/>
                  <a:gd name="T58" fmla="*/ 365 w 425"/>
                  <a:gd name="T59" fmla="*/ 3240 h 4316"/>
                  <a:gd name="T60" fmla="*/ 401 w 425"/>
                  <a:gd name="T61" fmla="*/ 2949 h 4316"/>
                  <a:gd name="T62" fmla="*/ 431 w 425"/>
                  <a:gd name="T63" fmla="*/ 2671 h 4316"/>
                  <a:gd name="T64" fmla="*/ 443 w 425"/>
                  <a:gd name="T65" fmla="*/ 2397 h 4316"/>
                  <a:gd name="T66" fmla="*/ 449 w 425"/>
                  <a:gd name="T67" fmla="*/ 2137 h 4316"/>
                  <a:gd name="T68" fmla="*/ 437 w 425"/>
                  <a:gd name="T69" fmla="*/ 1881 h 4316"/>
                  <a:gd name="T70" fmla="*/ 437 w 425"/>
                  <a:gd name="T71" fmla="*/ 1881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5"/>
                  <a:gd name="T109" fmla="*/ 0 h 4316"/>
                  <a:gd name="T110" fmla="*/ 425 w 42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5" name="Freeform 10"/>
              <p:cNvSpPr>
                <a:spLocks noChangeArrowheads="1"/>
              </p:cNvSpPr>
              <p:nvPr/>
            </p:nvSpPr>
            <p:spPr bwMode="auto">
              <a:xfrm>
                <a:off x="3936" y="0"/>
                <a:ext cx="558" cy="4306"/>
              </a:xfrm>
              <a:custGeom>
                <a:avLst/>
                <a:gdLst>
                  <a:gd name="T0" fmla="*/ 580 w 556"/>
                  <a:gd name="T1" fmla="*/ 1969 h 4316"/>
                  <a:gd name="T2" fmla="*/ 562 w 556"/>
                  <a:gd name="T3" fmla="*/ 1691 h 4316"/>
                  <a:gd name="T4" fmla="*/ 527 w 556"/>
                  <a:gd name="T5" fmla="*/ 1413 h 4316"/>
                  <a:gd name="T6" fmla="*/ 479 w 556"/>
                  <a:gd name="T7" fmla="*/ 1145 h 4316"/>
                  <a:gd name="T8" fmla="*/ 407 w 556"/>
                  <a:gd name="T9" fmla="*/ 890 h 4316"/>
                  <a:gd name="T10" fmla="*/ 329 w 556"/>
                  <a:gd name="T11" fmla="*/ 643 h 4316"/>
                  <a:gd name="T12" fmla="*/ 240 w 556"/>
                  <a:gd name="T13" fmla="*/ 41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28 w 556"/>
                  <a:gd name="T23" fmla="*/ 416 h 4316"/>
                  <a:gd name="T24" fmla="*/ 317 w 556"/>
                  <a:gd name="T25" fmla="*/ 643 h 4316"/>
                  <a:gd name="T26" fmla="*/ 395 w 556"/>
                  <a:gd name="T27" fmla="*/ 890 h 4316"/>
                  <a:gd name="T28" fmla="*/ 467 w 556"/>
                  <a:gd name="T29" fmla="*/ 1145 h 4316"/>
                  <a:gd name="T30" fmla="*/ 515 w 556"/>
                  <a:gd name="T31" fmla="*/ 1413 h 4316"/>
                  <a:gd name="T32" fmla="*/ 550 w 556"/>
                  <a:gd name="T33" fmla="*/ 1691 h 4316"/>
                  <a:gd name="T34" fmla="*/ 568 w 556"/>
                  <a:gd name="T35" fmla="*/ 1969 h 4316"/>
                  <a:gd name="T36" fmla="*/ 568 w 556"/>
                  <a:gd name="T37" fmla="*/ 2275 h 4316"/>
                  <a:gd name="T38" fmla="*/ 556 w 556"/>
                  <a:gd name="T39" fmla="*/ 2571 h 4316"/>
                  <a:gd name="T40" fmla="*/ 527 w 556"/>
                  <a:gd name="T41" fmla="*/ 2861 h 4316"/>
                  <a:gd name="T42" fmla="*/ 479 w 556"/>
                  <a:gd name="T43" fmla="*/ 3153 h 4316"/>
                  <a:gd name="T44" fmla="*/ 401 w 556"/>
                  <a:gd name="T45" fmla="*/ 3431 h 4316"/>
                  <a:gd name="T46" fmla="*/ 323 w 556"/>
                  <a:gd name="T47" fmla="*/ 3696 h 4316"/>
                  <a:gd name="T48" fmla="*/ 228 w 556"/>
                  <a:gd name="T49" fmla="*/ 3965 h 4316"/>
                  <a:gd name="T50" fmla="*/ 102 w 556"/>
                  <a:gd name="T51" fmla="*/ 4214 h 4316"/>
                  <a:gd name="T52" fmla="*/ 114 w 556"/>
                  <a:gd name="T53" fmla="*/ 4214 h 4316"/>
                  <a:gd name="T54" fmla="*/ 240 w 556"/>
                  <a:gd name="T55" fmla="*/ 3965 h 4316"/>
                  <a:gd name="T56" fmla="*/ 335 w 556"/>
                  <a:gd name="T57" fmla="*/ 3696 h 4316"/>
                  <a:gd name="T58" fmla="*/ 413 w 556"/>
                  <a:gd name="T59" fmla="*/ 3431 h 4316"/>
                  <a:gd name="T60" fmla="*/ 491 w 556"/>
                  <a:gd name="T61" fmla="*/ 3153 h 4316"/>
                  <a:gd name="T62" fmla="*/ 539 w 556"/>
                  <a:gd name="T63" fmla="*/ 2861 h 4316"/>
                  <a:gd name="T64" fmla="*/ 568 w 556"/>
                  <a:gd name="T65" fmla="*/ 2571 h 4316"/>
                  <a:gd name="T66" fmla="*/ 580 w 556"/>
                  <a:gd name="T67" fmla="*/ 2275 h 4316"/>
                  <a:gd name="T68" fmla="*/ 580 w 556"/>
                  <a:gd name="T69" fmla="*/ 1969 h 4316"/>
                  <a:gd name="T70" fmla="*/ 580 w 556"/>
                  <a:gd name="T71" fmla="*/ 1969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6"/>
                  <a:gd name="T109" fmla="*/ 0 h 4316"/>
                  <a:gd name="T110" fmla="*/ 556 w 556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6" name="Freeform 11"/>
              <p:cNvSpPr>
                <a:spLocks noChangeArrowheads="1"/>
              </p:cNvSpPr>
              <p:nvPr/>
            </p:nvSpPr>
            <p:spPr bwMode="auto">
              <a:xfrm>
                <a:off x="4236" y="0"/>
                <a:ext cx="690" cy="4306"/>
              </a:xfrm>
              <a:custGeom>
                <a:avLst/>
                <a:gdLst>
                  <a:gd name="T0" fmla="*/ 712 w 688"/>
                  <a:gd name="T1" fmla="*/ 2035 h 4316"/>
                  <a:gd name="T2" fmla="*/ 694 w 688"/>
                  <a:gd name="T3" fmla="*/ 1769 h 4316"/>
                  <a:gd name="T4" fmla="*/ 658 w 688"/>
                  <a:gd name="T5" fmla="*/ 1503 h 4316"/>
                  <a:gd name="T6" fmla="*/ 598 w 688"/>
                  <a:gd name="T7" fmla="*/ 1241 h 4316"/>
                  <a:gd name="T8" fmla="*/ 509 w 688"/>
                  <a:gd name="T9" fmla="*/ 986 h 4316"/>
                  <a:gd name="T10" fmla="*/ 413 w 688"/>
                  <a:gd name="T11" fmla="*/ 730 h 4316"/>
                  <a:gd name="T12" fmla="*/ 305 w 688"/>
                  <a:gd name="T13" fmla="*/ 482 h 4316"/>
                  <a:gd name="T14" fmla="*/ 162 w 688"/>
                  <a:gd name="T15" fmla="*/ 232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32 h 4316"/>
                  <a:gd name="T22" fmla="*/ 293 w 688"/>
                  <a:gd name="T23" fmla="*/ 482 h 4316"/>
                  <a:gd name="T24" fmla="*/ 401 w 688"/>
                  <a:gd name="T25" fmla="*/ 730 h 4316"/>
                  <a:gd name="T26" fmla="*/ 497 w 688"/>
                  <a:gd name="T27" fmla="*/ 986 h 4316"/>
                  <a:gd name="T28" fmla="*/ 586 w 688"/>
                  <a:gd name="T29" fmla="*/ 1241 h 4316"/>
                  <a:gd name="T30" fmla="*/ 646 w 688"/>
                  <a:gd name="T31" fmla="*/ 1503 h 4316"/>
                  <a:gd name="T32" fmla="*/ 682 w 688"/>
                  <a:gd name="T33" fmla="*/ 1769 h 4316"/>
                  <a:gd name="T34" fmla="*/ 700 w 688"/>
                  <a:gd name="T35" fmla="*/ 2035 h 4316"/>
                  <a:gd name="T36" fmla="*/ 700 w 688"/>
                  <a:gd name="T37" fmla="*/ 2317 h 4316"/>
                  <a:gd name="T38" fmla="*/ 682 w 688"/>
                  <a:gd name="T39" fmla="*/ 2589 h 4316"/>
                  <a:gd name="T40" fmla="*/ 640 w 688"/>
                  <a:gd name="T41" fmla="*/ 2861 h 4316"/>
                  <a:gd name="T42" fmla="*/ 580 w 688"/>
                  <a:gd name="T43" fmla="*/ 3141 h 4316"/>
                  <a:gd name="T44" fmla="*/ 485 w 688"/>
                  <a:gd name="T45" fmla="*/ 3414 h 4316"/>
                  <a:gd name="T46" fmla="*/ 383 w 688"/>
                  <a:gd name="T47" fmla="*/ 3686 h 4316"/>
                  <a:gd name="T48" fmla="*/ 263 w 688"/>
                  <a:gd name="T49" fmla="*/ 3954 h 4316"/>
                  <a:gd name="T50" fmla="*/ 114 w 688"/>
                  <a:gd name="T51" fmla="*/ 4214 h 4316"/>
                  <a:gd name="T52" fmla="*/ 126 w 688"/>
                  <a:gd name="T53" fmla="*/ 4214 h 4316"/>
                  <a:gd name="T54" fmla="*/ 275 w 688"/>
                  <a:gd name="T55" fmla="*/ 3954 h 4316"/>
                  <a:gd name="T56" fmla="*/ 395 w 688"/>
                  <a:gd name="T57" fmla="*/ 3686 h 4316"/>
                  <a:gd name="T58" fmla="*/ 497 w 688"/>
                  <a:gd name="T59" fmla="*/ 3414 h 4316"/>
                  <a:gd name="T60" fmla="*/ 592 w 688"/>
                  <a:gd name="T61" fmla="*/ 3147 h 4316"/>
                  <a:gd name="T62" fmla="*/ 652 w 688"/>
                  <a:gd name="T63" fmla="*/ 2867 h 4316"/>
                  <a:gd name="T64" fmla="*/ 694 w 688"/>
                  <a:gd name="T65" fmla="*/ 2595 h 4316"/>
                  <a:gd name="T66" fmla="*/ 712 w 688"/>
                  <a:gd name="T67" fmla="*/ 2317 h 4316"/>
                  <a:gd name="T68" fmla="*/ 712 w 688"/>
                  <a:gd name="T69" fmla="*/ 2035 h 4316"/>
                  <a:gd name="T70" fmla="*/ 712 w 688"/>
                  <a:gd name="T71" fmla="*/ 2035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88"/>
                  <a:gd name="T109" fmla="*/ 0 h 4316"/>
                  <a:gd name="T110" fmla="*/ 688 w 688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7" name="Freeform 12"/>
              <p:cNvSpPr>
                <a:spLocks noChangeArrowheads="1"/>
              </p:cNvSpPr>
              <p:nvPr/>
            </p:nvSpPr>
            <p:spPr bwMode="auto">
              <a:xfrm>
                <a:off x="4512" y="0"/>
                <a:ext cx="864" cy="4306"/>
              </a:xfrm>
              <a:custGeom>
                <a:avLst/>
                <a:gdLst>
                  <a:gd name="T0" fmla="*/ 891 w 861"/>
                  <a:gd name="T1" fmla="*/ 2077 h 4316"/>
                  <a:gd name="T2" fmla="*/ 867 w 861"/>
                  <a:gd name="T3" fmla="*/ 1793 h 4316"/>
                  <a:gd name="T4" fmla="*/ 844 w 861"/>
                  <a:gd name="T5" fmla="*/ 1643 h 4316"/>
                  <a:gd name="T6" fmla="*/ 820 w 861"/>
                  <a:gd name="T7" fmla="*/ 1503 h 4316"/>
                  <a:gd name="T8" fmla="*/ 784 w 861"/>
                  <a:gd name="T9" fmla="*/ 1365 h 4316"/>
                  <a:gd name="T10" fmla="*/ 745 w 861"/>
                  <a:gd name="T11" fmla="*/ 1223 h 4316"/>
                  <a:gd name="T12" fmla="*/ 688 w 861"/>
                  <a:gd name="T13" fmla="*/ 1085 h 4316"/>
                  <a:gd name="T14" fmla="*/ 634 w 861"/>
                  <a:gd name="T15" fmla="*/ 956 h 4316"/>
                  <a:gd name="T16" fmla="*/ 515 w 861"/>
                  <a:gd name="T17" fmla="*/ 700 h 4316"/>
                  <a:gd name="T18" fmla="*/ 365 w 861"/>
                  <a:gd name="T19" fmla="*/ 458 h 4316"/>
                  <a:gd name="T20" fmla="*/ 204 w 861"/>
                  <a:gd name="T21" fmla="*/ 220 h 4316"/>
                  <a:gd name="T22" fmla="*/ 12 w 861"/>
                  <a:gd name="T23" fmla="*/ 0 h 4316"/>
                  <a:gd name="T24" fmla="*/ 0 w 861"/>
                  <a:gd name="T25" fmla="*/ 0 h 4316"/>
                  <a:gd name="T26" fmla="*/ 192 w 861"/>
                  <a:gd name="T27" fmla="*/ 220 h 4316"/>
                  <a:gd name="T28" fmla="*/ 353 w 861"/>
                  <a:gd name="T29" fmla="*/ 458 h 4316"/>
                  <a:gd name="T30" fmla="*/ 503 w 861"/>
                  <a:gd name="T31" fmla="*/ 700 h 4316"/>
                  <a:gd name="T32" fmla="*/ 622 w 861"/>
                  <a:gd name="T33" fmla="*/ 962 h 4316"/>
                  <a:gd name="T34" fmla="*/ 676 w 861"/>
                  <a:gd name="T35" fmla="*/ 1091 h 4316"/>
                  <a:gd name="T36" fmla="*/ 727 w 861"/>
                  <a:gd name="T37" fmla="*/ 1229 h 4316"/>
                  <a:gd name="T38" fmla="*/ 772 w 861"/>
                  <a:gd name="T39" fmla="*/ 1371 h 4316"/>
                  <a:gd name="T40" fmla="*/ 808 w 861"/>
                  <a:gd name="T41" fmla="*/ 1507 h 4316"/>
                  <a:gd name="T42" fmla="*/ 838 w 861"/>
                  <a:gd name="T43" fmla="*/ 1649 h 4316"/>
                  <a:gd name="T44" fmla="*/ 855 w 861"/>
                  <a:gd name="T45" fmla="*/ 1793 h 4316"/>
                  <a:gd name="T46" fmla="*/ 873 w 861"/>
                  <a:gd name="T47" fmla="*/ 1934 h 4316"/>
                  <a:gd name="T48" fmla="*/ 879 w 861"/>
                  <a:gd name="T49" fmla="*/ 2077 h 4316"/>
                  <a:gd name="T50" fmla="*/ 885 w 861"/>
                  <a:gd name="T51" fmla="*/ 2227 h 4316"/>
                  <a:gd name="T52" fmla="*/ 879 w 861"/>
                  <a:gd name="T53" fmla="*/ 2369 h 4316"/>
                  <a:gd name="T54" fmla="*/ 867 w 861"/>
                  <a:gd name="T55" fmla="*/ 2511 h 4316"/>
                  <a:gd name="T56" fmla="*/ 855 w 861"/>
                  <a:gd name="T57" fmla="*/ 2659 h 4316"/>
                  <a:gd name="T58" fmla="*/ 832 w 861"/>
                  <a:gd name="T59" fmla="*/ 2796 h 4316"/>
                  <a:gd name="T60" fmla="*/ 802 w 861"/>
                  <a:gd name="T61" fmla="*/ 2943 h 4316"/>
                  <a:gd name="T62" fmla="*/ 760 w 861"/>
                  <a:gd name="T63" fmla="*/ 3087 h 4316"/>
                  <a:gd name="T64" fmla="*/ 706 w 861"/>
                  <a:gd name="T65" fmla="*/ 3223 h 4316"/>
                  <a:gd name="T66" fmla="*/ 610 w 861"/>
                  <a:gd name="T67" fmla="*/ 3484 h 4316"/>
                  <a:gd name="T68" fmla="*/ 497 w 861"/>
                  <a:gd name="T69" fmla="*/ 3732 h 4316"/>
                  <a:gd name="T70" fmla="*/ 347 w 861"/>
                  <a:gd name="T71" fmla="*/ 3982 h 4316"/>
                  <a:gd name="T72" fmla="*/ 192 w 861"/>
                  <a:gd name="T73" fmla="*/ 4214 h 4316"/>
                  <a:gd name="T74" fmla="*/ 204 w 861"/>
                  <a:gd name="T75" fmla="*/ 4214 h 4316"/>
                  <a:gd name="T76" fmla="*/ 359 w 861"/>
                  <a:gd name="T77" fmla="*/ 3982 h 4316"/>
                  <a:gd name="T78" fmla="*/ 509 w 861"/>
                  <a:gd name="T79" fmla="*/ 3732 h 4316"/>
                  <a:gd name="T80" fmla="*/ 622 w 861"/>
                  <a:gd name="T81" fmla="*/ 3490 h 4316"/>
                  <a:gd name="T82" fmla="*/ 718 w 861"/>
                  <a:gd name="T83" fmla="*/ 3229 h 4316"/>
                  <a:gd name="T84" fmla="*/ 772 w 861"/>
                  <a:gd name="T85" fmla="*/ 3093 h 4316"/>
                  <a:gd name="T86" fmla="*/ 814 w 861"/>
                  <a:gd name="T87" fmla="*/ 2949 h 4316"/>
                  <a:gd name="T88" fmla="*/ 844 w 861"/>
                  <a:gd name="T89" fmla="*/ 2801 h 4316"/>
                  <a:gd name="T90" fmla="*/ 867 w 861"/>
                  <a:gd name="T91" fmla="*/ 2665 h 4316"/>
                  <a:gd name="T92" fmla="*/ 879 w 861"/>
                  <a:gd name="T93" fmla="*/ 2517 h 4316"/>
                  <a:gd name="T94" fmla="*/ 891 w 861"/>
                  <a:gd name="T95" fmla="*/ 2369 h 4316"/>
                  <a:gd name="T96" fmla="*/ 897 w 861"/>
                  <a:gd name="T97" fmla="*/ 2227 h 4316"/>
                  <a:gd name="T98" fmla="*/ 891 w 861"/>
                  <a:gd name="T99" fmla="*/ 2077 h 4316"/>
                  <a:gd name="T100" fmla="*/ 891 w 861"/>
                  <a:gd name="T101" fmla="*/ 2077 h 43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1"/>
                  <a:gd name="T154" fmla="*/ 0 h 4316"/>
                  <a:gd name="T155" fmla="*/ 861 w 861"/>
                  <a:gd name="T156" fmla="*/ 4316 h 43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8" name="Freeform 13"/>
              <p:cNvSpPr>
                <a:spLocks noChangeArrowheads="1"/>
              </p:cNvSpPr>
              <p:nvPr/>
            </p:nvSpPr>
            <p:spPr bwMode="auto">
              <a:xfrm>
                <a:off x="2394" y="0"/>
                <a:ext cx="150" cy="4306"/>
              </a:xfrm>
              <a:custGeom>
                <a:avLst/>
                <a:gdLst>
                  <a:gd name="T0" fmla="*/ 18 w 149"/>
                  <a:gd name="T1" fmla="*/ 1899 h 4316"/>
                  <a:gd name="T2" fmla="*/ 30 w 149"/>
                  <a:gd name="T3" fmla="*/ 1589 h 4316"/>
                  <a:gd name="T4" fmla="*/ 42 w 149"/>
                  <a:gd name="T5" fmla="*/ 1301 h 4316"/>
                  <a:gd name="T6" fmla="*/ 59 w 149"/>
                  <a:gd name="T7" fmla="*/ 1034 h 4316"/>
                  <a:gd name="T8" fmla="*/ 89 w 149"/>
                  <a:gd name="T9" fmla="*/ 772 h 4316"/>
                  <a:gd name="T10" fmla="*/ 95 w 149"/>
                  <a:gd name="T11" fmla="*/ 652 h 4316"/>
                  <a:gd name="T12" fmla="*/ 107 w 149"/>
                  <a:gd name="T13" fmla="*/ 546 h 4316"/>
                  <a:gd name="T14" fmla="*/ 119 w 149"/>
                  <a:gd name="T15" fmla="*/ 434 h 4316"/>
                  <a:gd name="T16" fmla="*/ 125 w 149"/>
                  <a:gd name="T17" fmla="*/ 332 h 4316"/>
                  <a:gd name="T18" fmla="*/ 137 w 149"/>
                  <a:gd name="T19" fmla="*/ 238 h 4316"/>
                  <a:gd name="T20" fmla="*/ 143 w 149"/>
                  <a:gd name="T21" fmla="*/ 156 h 4316"/>
                  <a:gd name="T22" fmla="*/ 155 w 149"/>
                  <a:gd name="T23" fmla="*/ 72 h 4316"/>
                  <a:gd name="T24" fmla="*/ 161 w 149"/>
                  <a:gd name="T25" fmla="*/ 0 h 4316"/>
                  <a:gd name="T26" fmla="*/ 149 w 149"/>
                  <a:gd name="T27" fmla="*/ 0 h 4316"/>
                  <a:gd name="T28" fmla="*/ 143 w 149"/>
                  <a:gd name="T29" fmla="*/ 72 h 4316"/>
                  <a:gd name="T30" fmla="*/ 131 w 149"/>
                  <a:gd name="T31" fmla="*/ 156 h 4316"/>
                  <a:gd name="T32" fmla="*/ 125 w 149"/>
                  <a:gd name="T33" fmla="*/ 238 h 4316"/>
                  <a:gd name="T34" fmla="*/ 113 w 149"/>
                  <a:gd name="T35" fmla="*/ 332 h 4316"/>
                  <a:gd name="T36" fmla="*/ 107 w 149"/>
                  <a:gd name="T37" fmla="*/ 434 h 4316"/>
                  <a:gd name="T38" fmla="*/ 95 w 149"/>
                  <a:gd name="T39" fmla="*/ 546 h 4316"/>
                  <a:gd name="T40" fmla="*/ 71 w 149"/>
                  <a:gd name="T41" fmla="*/ 652 h 4316"/>
                  <a:gd name="T42" fmla="*/ 65 w 149"/>
                  <a:gd name="T43" fmla="*/ 772 h 4316"/>
                  <a:gd name="T44" fmla="*/ 48 w 149"/>
                  <a:gd name="T45" fmla="*/ 1034 h 4316"/>
                  <a:gd name="T46" fmla="*/ 30 w 149"/>
                  <a:gd name="T47" fmla="*/ 1301 h 4316"/>
                  <a:gd name="T48" fmla="*/ 18 w 149"/>
                  <a:gd name="T49" fmla="*/ 1589 h 4316"/>
                  <a:gd name="T50" fmla="*/ 6 w 149"/>
                  <a:gd name="T51" fmla="*/ 1899 h 4316"/>
                  <a:gd name="T52" fmla="*/ 0 w 149"/>
                  <a:gd name="T53" fmla="*/ 2227 h 4316"/>
                  <a:gd name="T54" fmla="*/ 6 w 149"/>
                  <a:gd name="T55" fmla="*/ 2541 h 4316"/>
                  <a:gd name="T56" fmla="*/ 12 w 149"/>
                  <a:gd name="T57" fmla="*/ 2849 h 4316"/>
                  <a:gd name="T58" fmla="*/ 24 w 149"/>
                  <a:gd name="T59" fmla="*/ 3147 h 4316"/>
                  <a:gd name="T60" fmla="*/ 36 w 149"/>
                  <a:gd name="T61" fmla="*/ 3431 h 4316"/>
                  <a:gd name="T62" fmla="*/ 59 w 149"/>
                  <a:gd name="T63" fmla="*/ 3702 h 4316"/>
                  <a:gd name="T64" fmla="*/ 101 w 149"/>
                  <a:gd name="T65" fmla="*/ 3965 h 4316"/>
                  <a:gd name="T66" fmla="*/ 137 w 149"/>
                  <a:gd name="T67" fmla="*/ 4214 h 4316"/>
                  <a:gd name="T68" fmla="*/ 149 w 149"/>
                  <a:gd name="T69" fmla="*/ 4214 h 4316"/>
                  <a:gd name="T70" fmla="*/ 113 w 149"/>
                  <a:gd name="T71" fmla="*/ 3965 h 4316"/>
                  <a:gd name="T72" fmla="*/ 71 w 149"/>
                  <a:gd name="T73" fmla="*/ 3702 h 4316"/>
                  <a:gd name="T74" fmla="*/ 48 w 149"/>
                  <a:gd name="T75" fmla="*/ 3431 h 4316"/>
                  <a:gd name="T76" fmla="*/ 36 w 149"/>
                  <a:gd name="T77" fmla="*/ 3153 h 4316"/>
                  <a:gd name="T78" fmla="*/ 24 w 149"/>
                  <a:gd name="T79" fmla="*/ 2849 h 4316"/>
                  <a:gd name="T80" fmla="*/ 18 w 149"/>
                  <a:gd name="T81" fmla="*/ 2547 h 4316"/>
                  <a:gd name="T82" fmla="*/ 12 w 149"/>
                  <a:gd name="T83" fmla="*/ 2227 h 4316"/>
                  <a:gd name="T84" fmla="*/ 18 w 149"/>
                  <a:gd name="T85" fmla="*/ 1899 h 4316"/>
                  <a:gd name="T86" fmla="*/ 18 w 149"/>
                  <a:gd name="T87" fmla="*/ 1899 h 43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9"/>
                  <a:gd name="T133" fmla="*/ 0 h 4316"/>
                  <a:gd name="T134" fmla="*/ 149 w 149"/>
                  <a:gd name="T135" fmla="*/ 4316 h 43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9" name="Freeform 14"/>
              <p:cNvSpPr>
                <a:spLocks noChangeArrowheads="1"/>
              </p:cNvSpPr>
              <p:nvPr/>
            </p:nvSpPr>
            <p:spPr bwMode="auto">
              <a:xfrm>
                <a:off x="1962" y="0"/>
                <a:ext cx="300" cy="4306"/>
              </a:xfrm>
              <a:custGeom>
                <a:avLst/>
                <a:gdLst>
                  <a:gd name="T0" fmla="*/ 18 w 299"/>
                  <a:gd name="T1" fmla="*/ 2011 h 4316"/>
                  <a:gd name="T2" fmla="*/ 30 w 299"/>
                  <a:gd name="T3" fmla="*/ 1709 h 4316"/>
                  <a:gd name="T4" fmla="*/ 54 w 299"/>
                  <a:gd name="T5" fmla="*/ 1419 h 4316"/>
                  <a:gd name="T6" fmla="*/ 84 w 299"/>
                  <a:gd name="T7" fmla="*/ 1139 h 4316"/>
                  <a:gd name="T8" fmla="*/ 126 w 299"/>
                  <a:gd name="T9" fmla="*/ 878 h 4316"/>
                  <a:gd name="T10" fmla="*/ 174 w 299"/>
                  <a:gd name="T11" fmla="*/ 630 h 4316"/>
                  <a:gd name="T12" fmla="*/ 221 w 299"/>
                  <a:gd name="T13" fmla="*/ 398 h 4316"/>
                  <a:gd name="T14" fmla="*/ 263 w 299"/>
                  <a:gd name="T15" fmla="*/ 192 h 4316"/>
                  <a:gd name="T16" fmla="*/ 311 w 299"/>
                  <a:gd name="T17" fmla="*/ 0 h 4316"/>
                  <a:gd name="T18" fmla="*/ 299 w 299"/>
                  <a:gd name="T19" fmla="*/ 0 h 4316"/>
                  <a:gd name="T20" fmla="*/ 251 w 299"/>
                  <a:gd name="T21" fmla="*/ 192 h 4316"/>
                  <a:gd name="T22" fmla="*/ 210 w 299"/>
                  <a:gd name="T23" fmla="*/ 398 h 4316"/>
                  <a:gd name="T24" fmla="*/ 168 w 299"/>
                  <a:gd name="T25" fmla="*/ 630 h 4316"/>
                  <a:gd name="T26" fmla="*/ 114 w 299"/>
                  <a:gd name="T27" fmla="*/ 878 h 4316"/>
                  <a:gd name="T28" fmla="*/ 78 w 299"/>
                  <a:gd name="T29" fmla="*/ 1139 h 4316"/>
                  <a:gd name="T30" fmla="*/ 48 w 299"/>
                  <a:gd name="T31" fmla="*/ 1419 h 4316"/>
                  <a:gd name="T32" fmla="*/ 24 w 299"/>
                  <a:gd name="T33" fmla="*/ 1709 h 4316"/>
                  <a:gd name="T34" fmla="*/ 6 w 299"/>
                  <a:gd name="T35" fmla="*/ 2011 h 4316"/>
                  <a:gd name="T36" fmla="*/ 0 w 299"/>
                  <a:gd name="T37" fmla="*/ 2323 h 4316"/>
                  <a:gd name="T38" fmla="*/ 12 w 299"/>
                  <a:gd name="T39" fmla="*/ 2613 h 4316"/>
                  <a:gd name="T40" fmla="*/ 30 w 299"/>
                  <a:gd name="T41" fmla="*/ 2902 h 4316"/>
                  <a:gd name="T42" fmla="*/ 54 w 299"/>
                  <a:gd name="T43" fmla="*/ 3181 h 4316"/>
                  <a:gd name="T44" fmla="*/ 96 w 299"/>
                  <a:gd name="T45" fmla="*/ 3454 h 4316"/>
                  <a:gd name="T46" fmla="*/ 144 w 299"/>
                  <a:gd name="T47" fmla="*/ 3714 h 4316"/>
                  <a:gd name="T48" fmla="*/ 215 w 299"/>
                  <a:gd name="T49" fmla="*/ 3970 h 4316"/>
                  <a:gd name="T50" fmla="*/ 287 w 299"/>
                  <a:gd name="T51" fmla="*/ 4214 h 4316"/>
                  <a:gd name="T52" fmla="*/ 299 w 299"/>
                  <a:gd name="T53" fmla="*/ 4214 h 4316"/>
                  <a:gd name="T54" fmla="*/ 227 w 299"/>
                  <a:gd name="T55" fmla="*/ 3970 h 4316"/>
                  <a:gd name="T56" fmla="*/ 168 w 299"/>
                  <a:gd name="T57" fmla="*/ 3714 h 4316"/>
                  <a:gd name="T58" fmla="*/ 108 w 299"/>
                  <a:gd name="T59" fmla="*/ 3454 h 4316"/>
                  <a:gd name="T60" fmla="*/ 66 w 299"/>
                  <a:gd name="T61" fmla="*/ 3187 h 4316"/>
                  <a:gd name="T62" fmla="*/ 42 w 299"/>
                  <a:gd name="T63" fmla="*/ 2902 h 4316"/>
                  <a:gd name="T64" fmla="*/ 24 w 299"/>
                  <a:gd name="T65" fmla="*/ 2619 h 4316"/>
                  <a:gd name="T66" fmla="*/ 12 w 299"/>
                  <a:gd name="T67" fmla="*/ 2323 h 4316"/>
                  <a:gd name="T68" fmla="*/ 18 w 299"/>
                  <a:gd name="T69" fmla="*/ 2011 h 4316"/>
                  <a:gd name="T70" fmla="*/ 18 w 299"/>
                  <a:gd name="T71" fmla="*/ 2011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99"/>
                  <a:gd name="T109" fmla="*/ 0 h 4316"/>
                  <a:gd name="T110" fmla="*/ 299 w 299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60" name="Freeform 15"/>
              <p:cNvSpPr>
                <a:spLocks noChangeArrowheads="1"/>
              </p:cNvSpPr>
              <p:nvPr/>
            </p:nvSpPr>
            <p:spPr bwMode="auto">
              <a:xfrm>
                <a:off x="1561" y="0"/>
                <a:ext cx="425" cy="4306"/>
              </a:xfrm>
              <a:custGeom>
                <a:avLst/>
                <a:gdLst>
                  <a:gd name="T0" fmla="*/ 436 w 424"/>
                  <a:gd name="T1" fmla="*/ 0 h 4316"/>
                  <a:gd name="T2" fmla="*/ 424 w 424"/>
                  <a:gd name="T3" fmla="*/ 0 h 4316"/>
                  <a:gd name="T4" fmla="*/ 328 w 424"/>
                  <a:gd name="T5" fmla="*/ 215 h 4316"/>
                  <a:gd name="T6" fmla="*/ 251 w 424"/>
                  <a:gd name="T7" fmla="*/ 452 h 4316"/>
                  <a:gd name="T8" fmla="*/ 167 w 424"/>
                  <a:gd name="T9" fmla="*/ 688 h 4316"/>
                  <a:gd name="T10" fmla="*/ 107 w 424"/>
                  <a:gd name="T11" fmla="*/ 950 h 4316"/>
                  <a:gd name="T12" fmla="*/ 65 w 424"/>
                  <a:gd name="T13" fmla="*/ 1217 h 4316"/>
                  <a:gd name="T14" fmla="*/ 29 w 424"/>
                  <a:gd name="T15" fmla="*/ 1494 h 4316"/>
                  <a:gd name="T16" fmla="*/ 6 w 424"/>
                  <a:gd name="T17" fmla="*/ 1781 h 4316"/>
                  <a:gd name="T18" fmla="*/ 0 w 424"/>
                  <a:gd name="T19" fmla="*/ 2071 h 4316"/>
                  <a:gd name="T20" fmla="*/ 6 w 424"/>
                  <a:gd name="T21" fmla="*/ 2349 h 4316"/>
                  <a:gd name="T22" fmla="*/ 24 w 424"/>
                  <a:gd name="T23" fmla="*/ 2625 h 4316"/>
                  <a:gd name="T24" fmla="*/ 47 w 424"/>
                  <a:gd name="T25" fmla="*/ 2891 h 4316"/>
                  <a:gd name="T26" fmla="*/ 89 w 424"/>
                  <a:gd name="T27" fmla="*/ 3170 h 4316"/>
                  <a:gd name="T28" fmla="*/ 137 w 424"/>
                  <a:gd name="T29" fmla="*/ 3436 h 4316"/>
                  <a:gd name="T30" fmla="*/ 197 w 424"/>
                  <a:gd name="T31" fmla="*/ 3696 h 4316"/>
                  <a:gd name="T32" fmla="*/ 281 w 424"/>
                  <a:gd name="T33" fmla="*/ 3965 h 4316"/>
                  <a:gd name="T34" fmla="*/ 358 w 424"/>
                  <a:gd name="T35" fmla="*/ 4214 h 4316"/>
                  <a:gd name="T36" fmla="*/ 370 w 424"/>
                  <a:gd name="T37" fmla="*/ 4214 h 4316"/>
                  <a:gd name="T38" fmla="*/ 293 w 424"/>
                  <a:gd name="T39" fmla="*/ 3965 h 4316"/>
                  <a:gd name="T40" fmla="*/ 209 w 424"/>
                  <a:gd name="T41" fmla="*/ 3696 h 4316"/>
                  <a:gd name="T42" fmla="*/ 149 w 424"/>
                  <a:gd name="T43" fmla="*/ 3436 h 4316"/>
                  <a:gd name="T44" fmla="*/ 101 w 424"/>
                  <a:gd name="T45" fmla="*/ 3170 h 4316"/>
                  <a:gd name="T46" fmla="*/ 59 w 424"/>
                  <a:gd name="T47" fmla="*/ 2891 h 4316"/>
                  <a:gd name="T48" fmla="*/ 35 w 424"/>
                  <a:gd name="T49" fmla="*/ 2625 h 4316"/>
                  <a:gd name="T50" fmla="*/ 18 w 424"/>
                  <a:gd name="T51" fmla="*/ 2349 h 4316"/>
                  <a:gd name="T52" fmla="*/ 12 w 424"/>
                  <a:gd name="T53" fmla="*/ 2071 h 4316"/>
                  <a:gd name="T54" fmla="*/ 18 w 424"/>
                  <a:gd name="T55" fmla="*/ 1781 h 4316"/>
                  <a:gd name="T56" fmla="*/ 41 w 424"/>
                  <a:gd name="T57" fmla="*/ 1494 h 4316"/>
                  <a:gd name="T58" fmla="*/ 71 w 424"/>
                  <a:gd name="T59" fmla="*/ 1217 h 4316"/>
                  <a:gd name="T60" fmla="*/ 119 w 424"/>
                  <a:gd name="T61" fmla="*/ 950 h 4316"/>
                  <a:gd name="T62" fmla="*/ 179 w 424"/>
                  <a:gd name="T63" fmla="*/ 688 h 4316"/>
                  <a:gd name="T64" fmla="*/ 257 w 424"/>
                  <a:gd name="T65" fmla="*/ 452 h 4316"/>
                  <a:gd name="T66" fmla="*/ 340 w 424"/>
                  <a:gd name="T67" fmla="*/ 215 h 4316"/>
                  <a:gd name="T68" fmla="*/ 436 w 424"/>
                  <a:gd name="T69" fmla="*/ 0 h 4316"/>
                  <a:gd name="T70" fmla="*/ 436 w 424"/>
                  <a:gd name="T71" fmla="*/ 0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4"/>
                  <a:gd name="T109" fmla="*/ 0 h 4316"/>
                  <a:gd name="T110" fmla="*/ 424 w 42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61" name="Freeform 16"/>
              <p:cNvSpPr>
                <a:spLocks noChangeArrowheads="1"/>
              </p:cNvSpPr>
              <p:nvPr/>
            </p:nvSpPr>
            <p:spPr bwMode="auto">
              <a:xfrm>
                <a:off x="1123" y="0"/>
                <a:ext cx="575" cy="4306"/>
              </a:xfrm>
              <a:custGeom>
                <a:avLst/>
                <a:gdLst>
                  <a:gd name="T0" fmla="*/ 12 w 574"/>
                  <a:gd name="T1" fmla="*/ 2095 h 4316"/>
                  <a:gd name="T2" fmla="*/ 24 w 574"/>
                  <a:gd name="T3" fmla="*/ 1805 h 4316"/>
                  <a:gd name="T4" fmla="*/ 54 w 574"/>
                  <a:gd name="T5" fmla="*/ 1519 h 4316"/>
                  <a:gd name="T6" fmla="*/ 96 w 574"/>
                  <a:gd name="T7" fmla="*/ 1247 h 4316"/>
                  <a:gd name="T8" fmla="*/ 162 w 574"/>
                  <a:gd name="T9" fmla="*/ 980 h 4316"/>
                  <a:gd name="T10" fmla="*/ 239 w 574"/>
                  <a:gd name="T11" fmla="*/ 712 h 4316"/>
                  <a:gd name="T12" fmla="*/ 347 w 574"/>
                  <a:gd name="T13" fmla="*/ 470 h 4316"/>
                  <a:gd name="T14" fmla="*/ 461 w 574"/>
                  <a:gd name="T15" fmla="*/ 226 h 4316"/>
                  <a:gd name="T16" fmla="*/ 586 w 574"/>
                  <a:gd name="T17" fmla="*/ 0 h 4316"/>
                  <a:gd name="T18" fmla="*/ 574 w 574"/>
                  <a:gd name="T19" fmla="*/ 0 h 4316"/>
                  <a:gd name="T20" fmla="*/ 449 w 574"/>
                  <a:gd name="T21" fmla="*/ 226 h 4316"/>
                  <a:gd name="T22" fmla="*/ 335 w 574"/>
                  <a:gd name="T23" fmla="*/ 470 h 4316"/>
                  <a:gd name="T24" fmla="*/ 227 w 574"/>
                  <a:gd name="T25" fmla="*/ 718 h 4316"/>
                  <a:gd name="T26" fmla="*/ 150 w 574"/>
                  <a:gd name="T27" fmla="*/ 980 h 4316"/>
                  <a:gd name="T28" fmla="*/ 84 w 574"/>
                  <a:gd name="T29" fmla="*/ 1247 h 4316"/>
                  <a:gd name="T30" fmla="*/ 42 w 574"/>
                  <a:gd name="T31" fmla="*/ 1519 h 4316"/>
                  <a:gd name="T32" fmla="*/ 12 w 574"/>
                  <a:gd name="T33" fmla="*/ 1811 h 4316"/>
                  <a:gd name="T34" fmla="*/ 0 w 574"/>
                  <a:gd name="T35" fmla="*/ 2095 h 4316"/>
                  <a:gd name="T36" fmla="*/ 6 w 574"/>
                  <a:gd name="T37" fmla="*/ 2374 h 4316"/>
                  <a:gd name="T38" fmla="*/ 30 w 574"/>
                  <a:gd name="T39" fmla="*/ 2653 h 4316"/>
                  <a:gd name="T40" fmla="*/ 66 w 574"/>
                  <a:gd name="T41" fmla="*/ 2925 h 4316"/>
                  <a:gd name="T42" fmla="*/ 120 w 574"/>
                  <a:gd name="T43" fmla="*/ 3197 h 4316"/>
                  <a:gd name="T44" fmla="*/ 191 w 574"/>
                  <a:gd name="T45" fmla="*/ 3466 h 4316"/>
                  <a:gd name="T46" fmla="*/ 275 w 574"/>
                  <a:gd name="T47" fmla="*/ 3720 h 4316"/>
                  <a:gd name="T48" fmla="*/ 383 w 574"/>
                  <a:gd name="T49" fmla="*/ 3976 h 4316"/>
                  <a:gd name="T50" fmla="*/ 496 w 574"/>
                  <a:gd name="T51" fmla="*/ 4214 h 4316"/>
                  <a:gd name="T52" fmla="*/ 508 w 574"/>
                  <a:gd name="T53" fmla="*/ 4214 h 4316"/>
                  <a:gd name="T54" fmla="*/ 395 w 574"/>
                  <a:gd name="T55" fmla="*/ 3976 h 4316"/>
                  <a:gd name="T56" fmla="*/ 299 w 574"/>
                  <a:gd name="T57" fmla="*/ 3720 h 4316"/>
                  <a:gd name="T58" fmla="*/ 203 w 574"/>
                  <a:gd name="T59" fmla="*/ 3466 h 4316"/>
                  <a:gd name="T60" fmla="*/ 132 w 574"/>
                  <a:gd name="T61" fmla="*/ 3197 h 4316"/>
                  <a:gd name="T62" fmla="*/ 78 w 574"/>
                  <a:gd name="T63" fmla="*/ 2925 h 4316"/>
                  <a:gd name="T64" fmla="*/ 42 w 574"/>
                  <a:gd name="T65" fmla="*/ 2653 h 4316"/>
                  <a:gd name="T66" fmla="*/ 18 w 574"/>
                  <a:gd name="T67" fmla="*/ 2374 h 4316"/>
                  <a:gd name="T68" fmla="*/ 12 w 574"/>
                  <a:gd name="T69" fmla="*/ 2095 h 4316"/>
                  <a:gd name="T70" fmla="*/ 12 w 574"/>
                  <a:gd name="T71" fmla="*/ 2095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4"/>
                  <a:gd name="T109" fmla="*/ 0 h 4316"/>
                  <a:gd name="T110" fmla="*/ 574 w 574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2" name="Freeform 17"/>
              <p:cNvSpPr>
                <a:spLocks noChangeArrowheads="1"/>
              </p:cNvSpPr>
              <p:nvPr/>
            </p:nvSpPr>
            <p:spPr bwMode="auto">
              <a:xfrm>
                <a:off x="702" y="0"/>
                <a:ext cx="737" cy="4306"/>
              </a:xfrm>
              <a:custGeom>
                <a:avLst/>
                <a:gdLst>
                  <a:gd name="T0" fmla="*/ 12 w 735"/>
                  <a:gd name="T1" fmla="*/ 2047 h 4316"/>
                  <a:gd name="T2" fmla="*/ 29 w 735"/>
                  <a:gd name="T3" fmla="*/ 1757 h 4316"/>
                  <a:gd name="T4" fmla="*/ 71 w 735"/>
                  <a:gd name="T5" fmla="*/ 1473 h 4316"/>
                  <a:gd name="T6" fmla="*/ 131 w 735"/>
                  <a:gd name="T7" fmla="*/ 1193 h 4316"/>
                  <a:gd name="T8" fmla="*/ 227 w 735"/>
                  <a:gd name="T9" fmla="*/ 920 h 4316"/>
                  <a:gd name="T10" fmla="*/ 328 w 735"/>
                  <a:gd name="T11" fmla="*/ 670 h 4316"/>
                  <a:gd name="T12" fmla="*/ 454 w 735"/>
                  <a:gd name="T13" fmla="*/ 434 h 4316"/>
                  <a:gd name="T14" fmla="*/ 604 w 735"/>
                  <a:gd name="T15" fmla="*/ 215 h 4316"/>
                  <a:gd name="T16" fmla="*/ 759 w 735"/>
                  <a:gd name="T17" fmla="*/ 0 h 4316"/>
                  <a:gd name="T18" fmla="*/ 747 w 735"/>
                  <a:gd name="T19" fmla="*/ 0 h 4316"/>
                  <a:gd name="T20" fmla="*/ 592 w 735"/>
                  <a:gd name="T21" fmla="*/ 210 h 4316"/>
                  <a:gd name="T22" fmla="*/ 442 w 735"/>
                  <a:gd name="T23" fmla="*/ 428 h 4316"/>
                  <a:gd name="T24" fmla="*/ 323 w 735"/>
                  <a:gd name="T25" fmla="*/ 664 h 4316"/>
                  <a:gd name="T26" fmla="*/ 221 w 735"/>
                  <a:gd name="T27" fmla="*/ 920 h 4316"/>
                  <a:gd name="T28" fmla="*/ 125 w 735"/>
                  <a:gd name="T29" fmla="*/ 1187 h 4316"/>
                  <a:gd name="T30" fmla="*/ 59 w 735"/>
                  <a:gd name="T31" fmla="*/ 1473 h 4316"/>
                  <a:gd name="T32" fmla="*/ 18 w 735"/>
                  <a:gd name="T33" fmla="*/ 1757 h 4316"/>
                  <a:gd name="T34" fmla="*/ 0 w 735"/>
                  <a:gd name="T35" fmla="*/ 2047 h 4316"/>
                  <a:gd name="T36" fmla="*/ 6 w 735"/>
                  <a:gd name="T37" fmla="*/ 2349 h 4316"/>
                  <a:gd name="T38" fmla="*/ 29 w 735"/>
                  <a:gd name="T39" fmla="*/ 2647 h 4316"/>
                  <a:gd name="T40" fmla="*/ 77 w 735"/>
                  <a:gd name="T41" fmla="*/ 2943 h 4316"/>
                  <a:gd name="T42" fmla="*/ 149 w 735"/>
                  <a:gd name="T43" fmla="*/ 3234 h 4316"/>
                  <a:gd name="T44" fmla="*/ 239 w 735"/>
                  <a:gd name="T45" fmla="*/ 3490 h 4316"/>
                  <a:gd name="T46" fmla="*/ 328 w 735"/>
                  <a:gd name="T47" fmla="*/ 3732 h 4316"/>
                  <a:gd name="T48" fmla="*/ 436 w 735"/>
                  <a:gd name="T49" fmla="*/ 3982 h 4316"/>
                  <a:gd name="T50" fmla="*/ 560 w 735"/>
                  <a:gd name="T51" fmla="*/ 4214 h 4316"/>
                  <a:gd name="T52" fmla="*/ 580 w 735"/>
                  <a:gd name="T53" fmla="*/ 4214 h 4316"/>
                  <a:gd name="T54" fmla="*/ 448 w 735"/>
                  <a:gd name="T55" fmla="*/ 3982 h 4316"/>
                  <a:gd name="T56" fmla="*/ 340 w 735"/>
                  <a:gd name="T57" fmla="*/ 3732 h 4316"/>
                  <a:gd name="T58" fmla="*/ 251 w 735"/>
                  <a:gd name="T59" fmla="*/ 3490 h 4316"/>
                  <a:gd name="T60" fmla="*/ 161 w 735"/>
                  <a:gd name="T61" fmla="*/ 3234 h 4316"/>
                  <a:gd name="T62" fmla="*/ 89 w 735"/>
                  <a:gd name="T63" fmla="*/ 2943 h 4316"/>
                  <a:gd name="T64" fmla="*/ 41 w 735"/>
                  <a:gd name="T65" fmla="*/ 2647 h 4316"/>
                  <a:gd name="T66" fmla="*/ 18 w 735"/>
                  <a:gd name="T67" fmla="*/ 2349 h 4316"/>
                  <a:gd name="T68" fmla="*/ 12 w 735"/>
                  <a:gd name="T69" fmla="*/ 2047 h 4316"/>
                  <a:gd name="T70" fmla="*/ 12 w 735"/>
                  <a:gd name="T71" fmla="*/ 2047 h 431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35"/>
                  <a:gd name="T109" fmla="*/ 0 h 4316"/>
                  <a:gd name="T110" fmla="*/ 735 w 735"/>
                  <a:gd name="T111" fmla="*/ 4316 h 431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63" name="Freeform 18"/>
              <p:cNvSpPr>
                <a:spLocks noChangeArrowheads="1"/>
              </p:cNvSpPr>
              <p:nvPr/>
            </p:nvSpPr>
            <p:spPr bwMode="auto">
              <a:xfrm>
                <a:off x="288" y="0"/>
                <a:ext cx="840" cy="4306"/>
              </a:xfrm>
              <a:custGeom>
                <a:avLst/>
                <a:gdLst>
                  <a:gd name="T0" fmla="*/ 18 w 837"/>
                  <a:gd name="T1" fmla="*/ 1905 h 4316"/>
                  <a:gd name="T2" fmla="*/ 48 w 837"/>
                  <a:gd name="T3" fmla="*/ 1667 h 4316"/>
                  <a:gd name="T4" fmla="*/ 96 w 837"/>
                  <a:gd name="T5" fmla="*/ 1443 h 4316"/>
                  <a:gd name="T6" fmla="*/ 173 w 837"/>
                  <a:gd name="T7" fmla="*/ 1205 h 4316"/>
                  <a:gd name="T8" fmla="*/ 263 w 837"/>
                  <a:gd name="T9" fmla="*/ 974 h 4316"/>
                  <a:gd name="T10" fmla="*/ 377 w 837"/>
                  <a:gd name="T11" fmla="*/ 736 h 4316"/>
                  <a:gd name="T12" fmla="*/ 520 w 837"/>
                  <a:gd name="T13" fmla="*/ 500 h 4316"/>
                  <a:gd name="T14" fmla="*/ 682 w 837"/>
                  <a:gd name="T15" fmla="*/ 250 h 4316"/>
                  <a:gd name="T16" fmla="*/ 777 w 837"/>
                  <a:gd name="T17" fmla="*/ 132 h 4316"/>
                  <a:gd name="T18" fmla="*/ 873 w 837"/>
                  <a:gd name="T19" fmla="*/ 0 h 4316"/>
                  <a:gd name="T20" fmla="*/ 861 w 837"/>
                  <a:gd name="T21" fmla="*/ 0 h 4316"/>
                  <a:gd name="T22" fmla="*/ 765 w 837"/>
                  <a:gd name="T23" fmla="*/ 132 h 4316"/>
                  <a:gd name="T24" fmla="*/ 664 w 837"/>
                  <a:gd name="T25" fmla="*/ 250 h 4316"/>
                  <a:gd name="T26" fmla="*/ 586 w 837"/>
                  <a:gd name="T27" fmla="*/ 374 h 4316"/>
                  <a:gd name="T28" fmla="*/ 508 w 837"/>
                  <a:gd name="T29" fmla="*/ 500 h 4316"/>
                  <a:gd name="T30" fmla="*/ 365 w 837"/>
                  <a:gd name="T31" fmla="*/ 736 h 4316"/>
                  <a:gd name="T32" fmla="*/ 251 w 837"/>
                  <a:gd name="T33" fmla="*/ 974 h 4316"/>
                  <a:gd name="T34" fmla="*/ 162 w 837"/>
                  <a:gd name="T35" fmla="*/ 1205 h 4316"/>
                  <a:gd name="T36" fmla="*/ 84 w 837"/>
                  <a:gd name="T37" fmla="*/ 1437 h 4316"/>
                  <a:gd name="T38" fmla="*/ 36 w 837"/>
                  <a:gd name="T39" fmla="*/ 1661 h 4316"/>
                  <a:gd name="T40" fmla="*/ 6 w 837"/>
                  <a:gd name="T41" fmla="*/ 1899 h 4316"/>
                  <a:gd name="T42" fmla="*/ 0 w 837"/>
                  <a:gd name="T43" fmla="*/ 2149 h 4316"/>
                  <a:gd name="T44" fmla="*/ 12 w 837"/>
                  <a:gd name="T45" fmla="*/ 2409 h 4316"/>
                  <a:gd name="T46" fmla="*/ 48 w 837"/>
                  <a:gd name="T47" fmla="*/ 2677 h 4316"/>
                  <a:gd name="T48" fmla="*/ 114 w 837"/>
                  <a:gd name="T49" fmla="*/ 2955 h 4316"/>
                  <a:gd name="T50" fmla="*/ 162 w 837"/>
                  <a:gd name="T51" fmla="*/ 3099 h 4316"/>
                  <a:gd name="T52" fmla="*/ 209 w 837"/>
                  <a:gd name="T53" fmla="*/ 3240 h 4316"/>
                  <a:gd name="T54" fmla="*/ 257 w 837"/>
                  <a:gd name="T55" fmla="*/ 3396 h 4316"/>
                  <a:gd name="T56" fmla="*/ 317 w 837"/>
                  <a:gd name="T57" fmla="*/ 3556 h 4316"/>
                  <a:gd name="T58" fmla="*/ 377 w 837"/>
                  <a:gd name="T59" fmla="*/ 3708 h 4316"/>
                  <a:gd name="T60" fmla="*/ 461 w 837"/>
                  <a:gd name="T61" fmla="*/ 3876 h 4316"/>
                  <a:gd name="T62" fmla="*/ 532 w 837"/>
                  <a:gd name="T63" fmla="*/ 4040 h 4316"/>
                  <a:gd name="T64" fmla="*/ 616 w 837"/>
                  <a:gd name="T65" fmla="*/ 4214 h 4316"/>
                  <a:gd name="T66" fmla="*/ 628 w 837"/>
                  <a:gd name="T67" fmla="*/ 4214 h 4316"/>
                  <a:gd name="T68" fmla="*/ 544 w 837"/>
                  <a:gd name="T69" fmla="*/ 4040 h 4316"/>
                  <a:gd name="T70" fmla="*/ 472 w 837"/>
                  <a:gd name="T71" fmla="*/ 3876 h 4316"/>
                  <a:gd name="T72" fmla="*/ 389 w 837"/>
                  <a:gd name="T73" fmla="*/ 3708 h 4316"/>
                  <a:gd name="T74" fmla="*/ 329 w 837"/>
                  <a:gd name="T75" fmla="*/ 3556 h 4316"/>
                  <a:gd name="T76" fmla="*/ 269 w 837"/>
                  <a:gd name="T77" fmla="*/ 3396 h 4316"/>
                  <a:gd name="T78" fmla="*/ 221 w 837"/>
                  <a:gd name="T79" fmla="*/ 3246 h 4316"/>
                  <a:gd name="T80" fmla="*/ 173 w 837"/>
                  <a:gd name="T81" fmla="*/ 3099 h 4316"/>
                  <a:gd name="T82" fmla="*/ 126 w 837"/>
                  <a:gd name="T83" fmla="*/ 2955 h 4316"/>
                  <a:gd name="T84" fmla="*/ 60 w 837"/>
                  <a:gd name="T85" fmla="*/ 2677 h 4316"/>
                  <a:gd name="T86" fmla="*/ 24 w 837"/>
                  <a:gd name="T87" fmla="*/ 2409 h 4316"/>
                  <a:gd name="T88" fmla="*/ 12 w 837"/>
                  <a:gd name="T89" fmla="*/ 2155 h 4316"/>
                  <a:gd name="T90" fmla="*/ 18 w 837"/>
                  <a:gd name="T91" fmla="*/ 1905 h 4316"/>
                  <a:gd name="T92" fmla="*/ 18 w 837"/>
                  <a:gd name="T93" fmla="*/ 1905 h 43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37"/>
                  <a:gd name="T142" fmla="*/ 0 h 4316"/>
                  <a:gd name="T143" fmla="*/ 837 w 837"/>
                  <a:gd name="T144" fmla="*/ 4316 h 43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6CC"/>
                  </a:gs>
                  <a:gs pos="100000">
                    <a:srgbClr val="00438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  <p:sp>
          <p:nvSpPr>
            <p:cNvPr id="5132" name="Freeform 19"/>
            <p:cNvSpPr>
              <a:spLocks noChangeArrowheads="1"/>
            </p:cNvSpPr>
            <p:nvPr/>
          </p:nvSpPr>
          <p:spPr bwMode="auto">
            <a:xfrm>
              <a:off x="6" y="2896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73 w 604"/>
                <a:gd name="T7" fmla="*/ 576 h 1415"/>
                <a:gd name="T8" fmla="*/ 239 w 604"/>
                <a:gd name="T9" fmla="*/ 744 h 1415"/>
                <a:gd name="T10" fmla="*/ 317 w 604"/>
                <a:gd name="T11" fmla="*/ 917 h 1415"/>
                <a:gd name="T12" fmla="*/ 401 w 604"/>
                <a:gd name="T13" fmla="*/ 1085 h 1415"/>
                <a:gd name="T14" fmla="*/ 508 w 604"/>
                <a:gd name="T15" fmla="*/ 1253 h 1415"/>
                <a:gd name="T16" fmla="*/ 610 w 604"/>
                <a:gd name="T17" fmla="*/ 1415 h 1415"/>
                <a:gd name="T18" fmla="*/ 628 w 604"/>
                <a:gd name="T19" fmla="*/ 1415 h 1415"/>
                <a:gd name="T20" fmla="*/ 520 w 604"/>
                <a:gd name="T21" fmla="*/ 1247 h 1415"/>
                <a:gd name="T22" fmla="*/ 413 w 604"/>
                <a:gd name="T23" fmla="*/ 1073 h 1415"/>
                <a:gd name="T24" fmla="*/ 323 w 604"/>
                <a:gd name="T25" fmla="*/ 899 h 1415"/>
                <a:gd name="T26" fmla="*/ 245 w 604"/>
                <a:gd name="T27" fmla="*/ 720 h 1415"/>
                <a:gd name="T28" fmla="*/ 173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04"/>
                <a:gd name="T61" fmla="*/ 0 h 1415"/>
                <a:gd name="T62" fmla="*/ 604 w 604"/>
                <a:gd name="T63" fmla="*/ 1415 h 14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3" name="Freeform 20"/>
            <p:cNvSpPr>
              <a:spLocks noChangeArrowheads="1"/>
            </p:cNvSpPr>
            <p:nvPr/>
          </p:nvSpPr>
          <p:spPr bwMode="auto">
            <a:xfrm>
              <a:off x="6" y="3885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27 w 227"/>
                <a:gd name="T5" fmla="*/ 426 h 426"/>
                <a:gd name="T6" fmla="*/ 239 w 227"/>
                <a:gd name="T7" fmla="*/ 426 h 426"/>
                <a:gd name="T8" fmla="*/ 179 w 227"/>
                <a:gd name="T9" fmla="*/ 330 h 426"/>
                <a:gd name="T10" fmla="*/ 126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426"/>
                <a:gd name="T29" fmla="*/ 227 w 227"/>
                <a:gd name="T30" fmla="*/ 426 h 4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rgbClr val="003B76"/>
                </a:gs>
                <a:gs pos="100000">
                  <a:srgbClr val="00234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4" name="Freeform 21"/>
            <p:cNvSpPr>
              <a:spLocks noChangeArrowheads="1"/>
            </p:cNvSpPr>
            <p:nvPr/>
          </p:nvSpPr>
          <p:spPr bwMode="auto">
            <a:xfrm>
              <a:off x="4771" y="0"/>
              <a:ext cx="984" cy="1786"/>
            </a:xfrm>
            <a:custGeom>
              <a:avLst/>
              <a:gdLst>
                <a:gd name="T0" fmla="*/ 1017 w 981"/>
                <a:gd name="T1" fmla="*/ 1786 h 1786"/>
                <a:gd name="T2" fmla="*/ 1017 w 981"/>
                <a:gd name="T3" fmla="*/ 1720 h 1786"/>
                <a:gd name="T4" fmla="*/ 1005 w 981"/>
                <a:gd name="T5" fmla="*/ 1666 h 1786"/>
                <a:gd name="T6" fmla="*/ 993 w 981"/>
                <a:gd name="T7" fmla="*/ 1613 h 1786"/>
                <a:gd name="T8" fmla="*/ 957 w 981"/>
                <a:gd name="T9" fmla="*/ 1487 h 1786"/>
                <a:gd name="T10" fmla="*/ 921 w 981"/>
                <a:gd name="T11" fmla="*/ 1361 h 1786"/>
                <a:gd name="T12" fmla="*/ 821 w 981"/>
                <a:gd name="T13" fmla="*/ 1121 h 1786"/>
                <a:gd name="T14" fmla="*/ 706 w 981"/>
                <a:gd name="T15" fmla="*/ 899 h 1786"/>
                <a:gd name="T16" fmla="*/ 586 w 981"/>
                <a:gd name="T17" fmla="*/ 689 h 1786"/>
                <a:gd name="T18" fmla="*/ 443 w 981"/>
                <a:gd name="T19" fmla="*/ 498 h 1786"/>
                <a:gd name="T20" fmla="*/ 305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87 w 981"/>
                <a:gd name="T31" fmla="*/ 318 h 1786"/>
                <a:gd name="T32" fmla="*/ 425 w 981"/>
                <a:gd name="T33" fmla="*/ 498 h 1786"/>
                <a:gd name="T34" fmla="*/ 569 w 981"/>
                <a:gd name="T35" fmla="*/ 689 h 1786"/>
                <a:gd name="T36" fmla="*/ 694 w 981"/>
                <a:gd name="T37" fmla="*/ 899 h 1786"/>
                <a:gd name="T38" fmla="*/ 802 w 981"/>
                <a:gd name="T39" fmla="*/ 1121 h 1786"/>
                <a:gd name="T40" fmla="*/ 909 w 981"/>
                <a:gd name="T41" fmla="*/ 1361 h 1786"/>
                <a:gd name="T42" fmla="*/ 945 w 981"/>
                <a:gd name="T43" fmla="*/ 1487 h 1786"/>
                <a:gd name="T44" fmla="*/ 981 w 981"/>
                <a:gd name="T45" fmla="*/ 1619 h 1786"/>
                <a:gd name="T46" fmla="*/ 999 w 981"/>
                <a:gd name="T47" fmla="*/ 1702 h 1786"/>
                <a:gd name="T48" fmla="*/ 1017 w 981"/>
                <a:gd name="T49" fmla="*/ 1786 h 1786"/>
                <a:gd name="T50" fmla="*/ 1017 w 981"/>
                <a:gd name="T51" fmla="*/ 1786 h 17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1"/>
                <a:gd name="T79" fmla="*/ 0 h 1786"/>
                <a:gd name="T80" fmla="*/ 981 w 981"/>
                <a:gd name="T81" fmla="*/ 1786 h 17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5" name="Freeform 22"/>
            <p:cNvSpPr>
              <a:spLocks noChangeArrowheads="1"/>
            </p:cNvSpPr>
            <p:nvPr/>
          </p:nvSpPr>
          <p:spPr bwMode="auto">
            <a:xfrm>
              <a:off x="5036" y="0"/>
              <a:ext cx="719" cy="845"/>
            </a:xfrm>
            <a:custGeom>
              <a:avLst/>
              <a:gdLst>
                <a:gd name="T0" fmla="*/ 741 w 717"/>
                <a:gd name="T1" fmla="*/ 845 h 845"/>
                <a:gd name="T2" fmla="*/ 741 w 717"/>
                <a:gd name="T3" fmla="*/ 821 h 845"/>
                <a:gd name="T4" fmla="*/ 598 w 717"/>
                <a:gd name="T5" fmla="*/ 605 h 845"/>
                <a:gd name="T6" fmla="*/ 418 w 717"/>
                <a:gd name="T7" fmla="*/ 396 h 845"/>
                <a:gd name="T8" fmla="*/ 23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1 w 717"/>
                <a:gd name="T15" fmla="*/ 198 h 845"/>
                <a:gd name="T16" fmla="*/ 412 w 717"/>
                <a:gd name="T17" fmla="*/ 408 h 845"/>
                <a:gd name="T18" fmla="*/ 592 w 717"/>
                <a:gd name="T19" fmla="*/ 623 h 845"/>
                <a:gd name="T20" fmla="*/ 741 w 717"/>
                <a:gd name="T21" fmla="*/ 845 h 845"/>
                <a:gd name="T22" fmla="*/ 74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7"/>
                <a:gd name="T37" fmla="*/ 0 h 845"/>
                <a:gd name="T38" fmla="*/ 717 w 717"/>
                <a:gd name="T39" fmla="*/ 845 h 8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6" name="Freeform 23"/>
            <p:cNvSpPr>
              <a:spLocks noChangeArrowheads="1"/>
            </p:cNvSpPr>
            <p:nvPr/>
          </p:nvSpPr>
          <p:spPr bwMode="auto">
            <a:xfrm>
              <a:off x="5347" y="0"/>
              <a:ext cx="408" cy="414"/>
            </a:xfrm>
            <a:custGeom>
              <a:avLst/>
              <a:gdLst>
                <a:gd name="T0" fmla="*/ 419 w 407"/>
                <a:gd name="T1" fmla="*/ 414 h 414"/>
                <a:gd name="T2" fmla="*/ 419 w 407"/>
                <a:gd name="T3" fmla="*/ 396 h 414"/>
                <a:gd name="T4" fmla="*/ 23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8 w 407"/>
                <a:gd name="T13" fmla="*/ 204 h 414"/>
                <a:gd name="T14" fmla="*/ 419 w 407"/>
                <a:gd name="T15" fmla="*/ 414 h 414"/>
                <a:gd name="T16" fmla="*/ 41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7"/>
                <a:gd name="T28" fmla="*/ 0 h 414"/>
                <a:gd name="T29" fmla="*/ 407 w 407"/>
                <a:gd name="T30" fmla="*/ 414 h 4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7" name="Freeform 24"/>
            <p:cNvSpPr>
              <a:spLocks noChangeArrowheads="1"/>
            </p:cNvSpPr>
            <p:nvPr/>
          </p:nvSpPr>
          <p:spPr bwMode="auto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27 w 855"/>
                <a:gd name="T9" fmla="*/ 827 h 1409"/>
                <a:gd name="T10" fmla="*/ 323 w 855"/>
                <a:gd name="T11" fmla="*/ 647 h 1409"/>
                <a:gd name="T12" fmla="*/ 455 w 855"/>
                <a:gd name="T13" fmla="*/ 474 h 1409"/>
                <a:gd name="T14" fmla="*/ 580 w 855"/>
                <a:gd name="T15" fmla="*/ 312 h 1409"/>
                <a:gd name="T16" fmla="*/ 729 w 855"/>
                <a:gd name="T17" fmla="*/ 150 h 1409"/>
                <a:gd name="T18" fmla="*/ 891 w 855"/>
                <a:gd name="T19" fmla="*/ 0 h 1409"/>
                <a:gd name="T20" fmla="*/ 873 w 855"/>
                <a:gd name="T21" fmla="*/ 0 h 1409"/>
                <a:gd name="T22" fmla="*/ 712 w 855"/>
                <a:gd name="T23" fmla="*/ 144 h 1409"/>
                <a:gd name="T24" fmla="*/ 574 w 855"/>
                <a:gd name="T25" fmla="*/ 300 h 1409"/>
                <a:gd name="T26" fmla="*/ 446 w 855"/>
                <a:gd name="T27" fmla="*/ 462 h 1409"/>
                <a:gd name="T28" fmla="*/ 323 w 855"/>
                <a:gd name="T29" fmla="*/ 629 h 1409"/>
                <a:gd name="T30" fmla="*/ 227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5"/>
                <a:gd name="T61" fmla="*/ 0 h 1409"/>
                <a:gd name="T62" fmla="*/ 855 w 855"/>
                <a:gd name="T63" fmla="*/ 1409 h 14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rgbClr val="0066CC"/>
                </a:gs>
                <a:gs pos="100000">
                  <a:srgbClr val="005FB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8" name="Freeform 25"/>
            <p:cNvSpPr>
              <a:spLocks noChangeArrowheads="1"/>
            </p:cNvSpPr>
            <p:nvPr/>
          </p:nvSpPr>
          <p:spPr bwMode="auto">
            <a:xfrm>
              <a:off x="6" y="0"/>
              <a:ext cx="588" cy="599"/>
            </a:xfrm>
            <a:custGeom>
              <a:avLst/>
              <a:gdLst>
                <a:gd name="T0" fmla="*/ 610 w 586"/>
                <a:gd name="T1" fmla="*/ 0 h 599"/>
                <a:gd name="T2" fmla="*/ 592 w 586"/>
                <a:gd name="T3" fmla="*/ 0 h 599"/>
                <a:gd name="T4" fmla="*/ 419 w 586"/>
                <a:gd name="T5" fmla="*/ 132 h 599"/>
                <a:gd name="T6" fmla="*/ 26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9 w 586"/>
                <a:gd name="T17" fmla="*/ 282 h 599"/>
                <a:gd name="T18" fmla="*/ 425 w 586"/>
                <a:gd name="T19" fmla="*/ 138 h 599"/>
                <a:gd name="T20" fmla="*/ 610 w 586"/>
                <a:gd name="T21" fmla="*/ 0 h 599"/>
                <a:gd name="T22" fmla="*/ 61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86"/>
                <a:gd name="T37" fmla="*/ 0 h 599"/>
                <a:gd name="T38" fmla="*/ 586 w 586"/>
                <a:gd name="T39" fmla="*/ 599 h 5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39" name="Freeform 26"/>
            <p:cNvSpPr>
              <a:spLocks noChangeArrowheads="1"/>
            </p:cNvSpPr>
            <p:nvPr/>
          </p:nvSpPr>
          <p:spPr bwMode="auto">
            <a:xfrm>
              <a:off x="6" y="0"/>
              <a:ext cx="270" cy="252"/>
            </a:xfrm>
            <a:custGeom>
              <a:avLst/>
              <a:gdLst>
                <a:gd name="T0" fmla="*/ 281 w 269"/>
                <a:gd name="T1" fmla="*/ 0 h 252"/>
                <a:gd name="T2" fmla="*/ 26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1 w 269"/>
                <a:gd name="T15" fmla="*/ 0 h 252"/>
                <a:gd name="T16" fmla="*/ 28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"/>
                <a:gd name="T28" fmla="*/ 0 h 252"/>
                <a:gd name="T29" fmla="*/ 269 w 269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40" name="Line 27"/>
            <p:cNvSpPr>
              <a:spLocks noChangeShapeType="1"/>
            </p:cNvSpPr>
            <p:nvPr/>
          </p:nvSpPr>
          <p:spPr bwMode="auto">
            <a:xfrm>
              <a:off x="1" y="2744"/>
              <a:ext cx="5753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41" name="Line 28"/>
            <p:cNvSpPr>
              <a:spLocks noChangeShapeType="1"/>
            </p:cNvSpPr>
            <p:nvPr/>
          </p:nvSpPr>
          <p:spPr bwMode="auto">
            <a:xfrm>
              <a:off x="1" y="2351"/>
              <a:ext cx="5753" cy="1"/>
            </a:xfrm>
            <a:prstGeom prst="line">
              <a:avLst/>
            </a:prstGeom>
            <a:noFill/>
            <a:ln w="1584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42" name="Line 29"/>
            <p:cNvSpPr>
              <a:spLocks noChangeShapeType="1"/>
            </p:cNvSpPr>
            <p:nvPr/>
          </p:nvSpPr>
          <p:spPr bwMode="auto">
            <a:xfrm>
              <a:off x="1" y="3137"/>
              <a:ext cx="5753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grpSp>
          <p:nvGrpSpPr>
            <p:cNvPr id="8215" name="Group 30"/>
            <p:cNvGrpSpPr>
              <a:grpSpLocks/>
            </p:cNvGrpSpPr>
            <p:nvPr/>
          </p:nvGrpSpPr>
          <p:grpSpPr bwMode="auto">
            <a:xfrm>
              <a:off x="1" y="392"/>
              <a:ext cx="5747" cy="1561"/>
              <a:chOff x="1" y="392"/>
              <a:chExt cx="5747" cy="1561"/>
            </a:xfrm>
          </p:grpSpPr>
          <p:sp>
            <p:nvSpPr>
              <p:cNvPr id="5146" name="Line 31"/>
              <p:cNvSpPr>
                <a:spLocks noChangeShapeType="1"/>
              </p:cNvSpPr>
              <p:nvPr/>
            </p:nvSpPr>
            <p:spPr bwMode="auto">
              <a:xfrm>
                <a:off x="1" y="779"/>
                <a:ext cx="574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47" name="Line 32"/>
              <p:cNvSpPr>
                <a:spLocks noChangeShapeType="1"/>
              </p:cNvSpPr>
              <p:nvPr/>
            </p:nvSpPr>
            <p:spPr bwMode="auto">
              <a:xfrm>
                <a:off x="1" y="1953"/>
                <a:ext cx="574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48" name="Line 33"/>
              <p:cNvSpPr>
                <a:spLocks noChangeShapeType="1"/>
              </p:cNvSpPr>
              <p:nvPr/>
            </p:nvSpPr>
            <p:spPr bwMode="auto">
              <a:xfrm>
                <a:off x="1" y="1562"/>
                <a:ext cx="574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49" name="Line 34"/>
              <p:cNvSpPr>
                <a:spLocks noChangeShapeType="1"/>
              </p:cNvSpPr>
              <p:nvPr/>
            </p:nvSpPr>
            <p:spPr bwMode="auto">
              <a:xfrm>
                <a:off x="1" y="1171"/>
                <a:ext cx="574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  <p:sp>
            <p:nvSpPr>
              <p:cNvPr id="5150" name="Line 35"/>
              <p:cNvSpPr>
                <a:spLocks noChangeShapeType="1"/>
              </p:cNvSpPr>
              <p:nvPr/>
            </p:nvSpPr>
            <p:spPr bwMode="auto">
              <a:xfrm>
                <a:off x="1" y="392"/>
                <a:ext cx="5748" cy="1"/>
              </a:xfrm>
              <a:prstGeom prst="line">
                <a:avLst/>
              </a:prstGeom>
              <a:noFill/>
              <a:ln w="15840">
                <a:solidFill>
                  <a:srgbClr val="0066CC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449263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ru-RU" sz="2400">
                  <a:solidFill>
                    <a:srgbClr val="FFFFFF"/>
                  </a:solidFill>
                  <a:latin typeface="Times New Roman" pitchFamily="16" charset="0"/>
                </a:endParaRPr>
              </a:p>
            </p:txBody>
          </p:sp>
        </p:grpSp>
        <p:sp>
          <p:nvSpPr>
            <p:cNvPr id="5144" name="Line 36"/>
            <p:cNvSpPr>
              <a:spLocks noChangeShapeType="1"/>
            </p:cNvSpPr>
            <p:nvPr/>
          </p:nvSpPr>
          <p:spPr bwMode="auto">
            <a:xfrm>
              <a:off x="1" y="3923"/>
              <a:ext cx="5753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  <p:sp>
          <p:nvSpPr>
            <p:cNvPr id="5145" name="Line 37"/>
            <p:cNvSpPr>
              <a:spLocks noChangeShapeType="1"/>
            </p:cNvSpPr>
            <p:nvPr/>
          </p:nvSpPr>
          <p:spPr bwMode="auto">
            <a:xfrm>
              <a:off x="1" y="3530"/>
              <a:ext cx="5753" cy="1"/>
            </a:xfrm>
            <a:prstGeom prst="line">
              <a:avLst/>
            </a:prstGeom>
            <a:noFill/>
            <a:ln w="15840">
              <a:solidFill>
                <a:srgbClr val="003B7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defTabSz="449263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Times New Roman" pitchFamily="16" charset="0"/>
                <a:buNone/>
                <a:defRPr/>
              </a:pPr>
              <a:endParaRPr lang="ru-RU" sz="2400">
                <a:solidFill>
                  <a:srgbClr val="FFFFFF"/>
                </a:solidFill>
                <a:latin typeface="Times New Roman" pitchFamily="16" charset="0"/>
              </a:endParaRPr>
            </a:p>
          </p:txBody>
        </p:sp>
      </p:grpSp>
      <p:sp>
        <p:nvSpPr>
          <p:cNvPr id="8195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04788"/>
            <a:ext cx="8218488" cy="210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8196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5125" name="Text Box 40"/>
          <p:cNvSpPr txBox="1">
            <a:spLocks noChangeArrowheads="1"/>
          </p:cNvSpPr>
          <p:nvPr/>
        </p:nvSpPr>
        <p:spPr bwMode="auto">
          <a:xfrm>
            <a:off x="685800" y="6248534"/>
            <a:ext cx="19050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26" name="Text Box 41"/>
          <p:cNvSpPr txBox="1">
            <a:spLocks noChangeArrowheads="1"/>
          </p:cNvSpPr>
          <p:nvPr/>
        </p:nvSpPr>
        <p:spPr bwMode="auto">
          <a:xfrm>
            <a:off x="3124200" y="6248534"/>
            <a:ext cx="2895600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449263" eaLnBrk="1" fontAlgn="base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  <a:defRPr/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ldNum"/>
          </p:nvPr>
        </p:nvSpPr>
        <p:spPr bwMode="auto">
          <a:xfrm>
            <a:off x="6553202" y="6248534"/>
            <a:ext cx="1895475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Verdana" pitchFamily="32" charset="0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fld id="{C7D22EC1-8B22-4F0C-AE1E-6C4EFAA109DE}" type="slidenum">
              <a:rPr lang="en-GB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9532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2pPr>
      <a:lvl3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3pPr>
      <a:lvl4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4pPr>
      <a:lvl5pPr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5pPr>
      <a:lvl6pPr marL="4572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6pPr>
      <a:lvl7pPr marL="9144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7pPr>
      <a:lvl8pPr marL="13716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8pPr>
      <a:lvl9pPr marL="1828800" algn="ctr" defTabSz="449263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CCECFF"/>
        </a:buClr>
        <a:buSzPct val="100000"/>
        <a:buFont typeface="Arial" charset="0"/>
        <a:defRPr sz="4400">
          <a:solidFill>
            <a:srgbClr val="CCECFF"/>
          </a:solidFill>
          <a:latin typeface="Arial" charset="0"/>
          <a:cs typeface="Arial" charset="0"/>
        </a:defRPr>
      </a:lvl9pPr>
    </p:titleStyle>
    <p:bodyStyle>
      <a:lvl1pPr marL="331788" indent="-331788" algn="l" defTabSz="449263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FFFFCC"/>
        </a:buClr>
        <a:buSzPct val="60000"/>
        <a:buFont typeface="Wingdings" charset="2"/>
        <a:buChar char="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1838" indent="-274638" algn="l" defTabSz="449263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Verdana" pitchFamily="32" charset="0"/>
        <a:buChar char="•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66CCFF"/>
        </a:buClr>
        <a:buSzPct val="60000"/>
        <a:buFont typeface="Wingdings" charset="2"/>
        <a:buChar char="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CCECFF"/>
        </a:buClr>
        <a:buSzPct val="100000"/>
        <a:buFont typeface="Verdana" pitchFamily="32" charset="0"/>
        <a:buChar char="•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charset="2"/>
        <a:buChar char="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charset="2"/>
        <a:buChar char="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charset="2"/>
        <a:buChar char="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charset="2"/>
        <a:buChar char="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CCECFF"/>
        </a:buClr>
        <a:buSzPct val="60000"/>
        <a:buFont typeface="Wingdings" charset="2"/>
        <a:buChar char="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36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74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73" y="6400524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="" xmlns:p14="http://schemas.microsoft.com/office/powerpoint/2010/main" val="146976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72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06961" y="6400500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‹#›</a:t>
            </a:fld>
            <a:endParaRPr kern="0"/>
          </a:p>
        </p:txBody>
      </p:sp>
    </p:spTree>
    <p:extLst>
      <p:ext uri="{BB962C8B-B14F-4D97-AF65-F5344CB8AC3E}">
        <p14:creationId xmlns="" xmlns:p14="http://schemas.microsoft.com/office/powerpoint/2010/main" val="309327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odtraveldesign.files.wordpress.com/2009/08/red-flag.jpg" TargetMode="Externa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ada.ru" TargetMode="External"/><Relationship Id="rId2" Type="http://schemas.openxmlformats.org/officeDocument/2006/relationships/hyperlink" Target="mailto:rusada@rusada.ru" TargetMode="Externa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59918"/>
            <a:ext cx="2948881" cy="268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Image result for Ð±Ð°Ð½ÐºÐ¸ Ð´Ð¾Ð¿Ð¸Ð½Ð³">
            <a:extLst>
              <a:ext uri="{FF2B5EF4-FFF2-40B4-BE49-F238E27FC236}">
                <a16:creationId xmlns="" xmlns:a16="http://schemas.microsoft.com/office/drawing/2014/main" id="{3382A9C5-906F-4B64-ABE9-1C8D90C2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922412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08720"/>
            <a:ext cx="5182344" cy="2331750"/>
          </a:xfrm>
        </p:spPr>
        <p:txBody>
          <a:bodyPr/>
          <a:lstStyle/>
          <a:p>
            <a:r>
              <a:rPr lang="ru-RU" b="1" dirty="0" smtClean="0"/>
              <a:t>АНТДОПИНГОВОЕ ОБЕСПЕЧЕНИЕ СПОРТА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232795"/>
            <a:ext cx="6400800" cy="6976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В.В. Храмов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91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24642" y="6400594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195" name="Как не нарушить антидопинговые правила?"/>
          <p:cNvSpPr txBox="1"/>
          <p:nvPr/>
        </p:nvSpPr>
        <p:spPr>
          <a:xfrm>
            <a:off x="163505" y="214772"/>
            <a:ext cx="6746397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>
                <a:latin typeface="Calibri"/>
              </a:rPr>
              <a:t>Как</a:t>
            </a:r>
            <a:r>
              <a:rPr kern="0" dirty="0">
                <a:latin typeface="Calibri"/>
              </a:rPr>
              <a:t> </a:t>
            </a:r>
            <a:r>
              <a:rPr kern="0" dirty="0" err="1">
                <a:latin typeface="Calibri"/>
              </a:rPr>
              <a:t>не</a:t>
            </a:r>
            <a:r>
              <a:rPr kern="0" dirty="0">
                <a:latin typeface="Calibri"/>
              </a:rPr>
              <a:t> </a:t>
            </a:r>
            <a:r>
              <a:rPr kern="0" dirty="0" err="1">
                <a:latin typeface="Calibri"/>
              </a:rPr>
              <a:t>нарушить</a:t>
            </a:r>
            <a:r>
              <a:rPr kern="0" dirty="0">
                <a:latin typeface="Calibri"/>
              </a:rPr>
              <a:t> </a:t>
            </a:r>
            <a:r>
              <a:rPr kern="0" dirty="0" err="1">
                <a:latin typeface="Calibri"/>
              </a:rPr>
              <a:t>антидопинговые</a:t>
            </a:r>
            <a:r>
              <a:rPr kern="0" dirty="0">
                <a:latin typeface="Calibri"/>
              </a:rPr>
              <a:t> </a:t>
            </a:r>
            <a:r>
              <a:rPr kern="0" dirty="0" err="1">
                <a:latin typeface="Calibri"/>
              </a:rPr>
              <a:t>правила</a:t>
            </a:r>
            <a:r>
              <a:rPr kern="0" dirty="0">
                <a:latin typeface="Calibri"/>
              </a:rPr>
              <a:t>?</a:t>
            </a:r>
          </a:p>
        </p:txBody>
      </p:sp>
      <p:sp>
        <p:nvSpPr>
          <p:cNvPr id="196" name="Текст"/>
          <p:cNvSpPr txBox="1"/>
          <p:nvPr/>
        </p:nvSpPr>
        <p:spPr>
          <a:xfrm>
            <a:off x="4507244" y="3249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 </a:t>
            </a:r>
          </a:p>
        </p:txBody>
      </p:sp>
      <p:sp>
        <p:nvSpPr>
          <p:cNvPr id="197" name="Текст"/>
          <p:cNvSpPr txBox="1"/>
          <p:nvPr/>
        </p:nvSpPr>
        <p:spPr>
          <a:xfrm>
            <a:off x="4602496" y="3376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 </a:t>
            </a:r>
          </a:p>
        </p:txBody>
      </p:sp>
      <p:sp>
        <p:nvSpPr>
          <p:cNvPr id="198" name="Также работает горячая линия РУСАДА:…"/>
          <p:cNvSpPr txBox="1"/>
          <p:nvPr/>
        </p:nvSpPr>
        <p:spPr>
          <a:xfrm>
            <a:off x="1273233" y="3943361"/>
            <a:ext cx="6788075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hangingPunct="0">
              <a:defRPr sz="3000"/>
            </a:pPr>
            <a:r>
              <a:rPr lang="ru-RU" sz="3000" kern="0" dirty="0">
                <a:solidFill>
                  <a:srgbClr val="000000"/>
                </a:solidFill>
                <a:sym typeface="Calibri"/>
              </a:rPr>
              <a:t>Также работает </a:t>
            </a:r>
            <a:r>
              <a:rPr sz="3000" b="1" kern="0" dirty="0" err="1">
                <a:solidFill>
                  <a:srgbClr val="FF2600"/>
                </a:solidFill>
                <a:sym typeface="Calibri"/>
              </a:rPr>
              <a:t>горячая</a:t>
            </a:r>
            <a:r>
              <a:rPr sz="3000" b="1" kern="0" dirty="0">
                <a:solidFill>
                  <a:srgbClr val="FF2600"/>
                </a:solidFill>
                <a:sym typeface="Calibri"/>
              </a:rPr>
              <a:t> </a:t>
            </a:r>
            <a:r>
              <a:rPr sz="3000" b="1" kern="0" dirty="0" err="1">
                <a:solidFill>
                  <a:srgbClr val="FF2600"/>
                </a:solidFill>
                <a:sym typeface="Calibri"/>
              </a:rPr>
              <a:t>линия</a:t>
            </a:r>
            <a:r>
              <a:rPr sz="3000" b="1" kern="0" dirty="0">
                <a:solidFill>
                  <a:srgbClr val="FF2600"/>
                </a:solidFill>
                <a:sym typeface="Calibri"/>
              </a:rPr>
              <a:t> РУСАДА</a:t>
            </a:r>
            <a:r>
              <a:rPr sz="3000" kern="0" dirty="0">
                <a:solidFill>
                  <a:srgbClr val="000000"/>
                </a:solidFill>
                <a:sym typeface="Calibri"/>
              </a:rPr>
              <a:t>: </a:t>
            </a:r>
          </a:p>
          <a:p>
            <a:pPr algn="ctr" hangingPunct="0">
              <a:defRPr sz="3000"/>
            </a:pPr>
            <a:endParaRPr sz="3000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3000"/>
            </a:pPr>
            <a:r>
              <a:rPr sz="3000" kern="0" dirty="0">
                <a:solidFill>
                  <a:srgbClr val="000000"/>
                </a:solidFill>
                <a:sym typeface="Calibri"/>
              </a:rPr>
              <a:t>8 (800) 770-03-32 (</a:t>
            </a:r>
            <a:r>
              <a:rPr sz="3000" kern="0" dirty="0" err="1">
                <a:solidFill>
                  <a:srgbClr val="000000"/>
                </a:solidFill>
                <a:sym typeface="Calibri"/>
              </a:rPr>
              <a:t>бесплатно</a:t>
            </a:r>
            <a:r>
              <a:rPr sz="3000" kern="0" dirty="0">
                <a:solidFill>
                  <a:srgbClr val="000000"/>
                </a:solidFill>
                <a:sym typeface="Calibri"/>
              </a:rPr>
              <a:t> по РФ)</a:t>
            </a:r>
            <a:br>
              <a:rPr sz="3000" kern="0" dirty="0">
                <a:solidFill>
                  <a:srgbClr val="000000"/>
                </a:solidFill>
                <a:sym typeface="Calibri"/>
              </a:rPr>
            </a:br>
            <a:endParaRPr sz="3000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3000"/>
            </a:pPr>
            <a:r>
              <a:rPr sz="3000" kern="0" dirty="0">
                <a:solidFill>
                  <a:srgbClr val="000000"/>
                </a:solidFill>
                <a:sym typeface="Calibri"/>
              </a:rPr>
              <a:t>+7 (965) 327-16-78</a:t>
            </a:r>
          </a:p>
          <a:p>
            <a:pPr algn="ctr" hangingPunct="0">
              <a:defRPr sz="3000"/>
            </a:pPr>
            <a:r>
              <a:rPr sz="3000" kern="0" dirty="0">
                <a:solidFill>
                  <a:srgbClr val="000000"/>
                </a:solidFill>
                <a:sym typeface="Calibri"/>
              </a:rPr>
              <a:t> </a:t>
            </a:r>
          </a:p>
        </p:txBody>
      </p:sp>
      <p:sp>
        <p:nvSpPr>
          <p:cNvPr id="7" name="Также работает горячая линия РУСАДА:…">
            <a:extLst>
              <a:ext uri="{FF2B5EF4-FFF2-40B4-BE49-F238E27FC236}">
                <a16:creationId xmlns="" xmlns:a16="http://schemas.microsoft.com/office/drawing/2014/main" id="{567A5B76-F8E3-4BB3-85A6-4C8FB5934484}"/>
              </a:ext>
            </a:extLst>
          </p:cNvPr>
          <p:cNvSpPr txBox="1"/>
          <p:nvPr/>
        </p:nvSpPr>
        <p:spPr>
          <a:xfrm>
            <a:off x="1733363" y="1440349"/>
            <a:ext cx="5807037" cy="2400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hangingPunct="0">
              <a:defRPr sz="3000"/>
            </a:pPr>
            <a:r>
              <a:rPr lang="ru-RU" sz="3000" kern="0" dirty="0">
                <a:solidFill>
                  <a:srgbClr val="000000"/>
                </a:solidFill>
                <a:sym typeface="Calibri"/>
              </a:rPr>
              <a:t>Сервисы по проверке препаратов</a:t>
            </a:r>
            <a:r>
              <a:rPr sz="3000" kern="0" dirty="0">
                <a:solidFill>
                  <a:srgbClr val="000000"/>
                </a:solidFill>
                <a:sym typeface="Calibri"/>
              </a:rPr>
              <a:t>: </a:t>
            </a:r>
          </a:p>
          <a:p>
            <a:pPr algn="ctr" hangingPunct="0">
              <a:defRPr sz="3000"/>
            </a:pPr>
            <a:endParaRPr sz="3000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3000"/>
            </a:pPr>
            <a:r>
              <a:rPr lang="en-US" sz="3000" b="1" kern="0" dirty="0">
                <a:solidFill>
                  <a:srgbClr val="000000"/>
                </a:solidFill>
                <a:sym typeface="Calibri"/>
              </a:rPr>
              <a:t>list.rusada.ru</a:t>
            </a:r>
            <a:endParaRPr sz="3000" b="1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3000"/>
            </a:pPr>
            <a:r>
              <a:rPr lang="en-US" sz="3000" b="1" kern="0" dirty="0">
                <a:solidFill>
                  <a:srgbClr val="000000"/>
                </a:solidFill>
                <a:sym typeface="Calibri"/>
              </a:rPr>
              <a:t>AD Pro</a:t>
            </a:r>
            <a:endParaRPr sz="3000" b="1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3000"/>
            </a:pPr>
            <a:r>
              <a:rPr sz="3000" kern="0" dirty="0">
                <a:solidFill>
                  <a:srgbClr val="000000"/>
                </a:solidFill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532161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35990" y="6400526"/>
            <a:ext cx="250836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156" name="Текст"/>
          <p:cNvSpPr txBox="1"/>
          <p:nvPr/>
        </p:nvSpPr>
        <p:spPr>
          <a:xfrm>
            <a:off x="4507198" y="3249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 </a:t>
            </a:r>
          </a:p>
        </p:txBody>
      </p:sp>
      <p:sp>
        <p:nvSpPr>
          <p:cNvPr id="157" name="Текст"/>
          <p:cNvSpPr txBox="1"/>
          <p:nvPr/>
        </p:nvSpPr>
        <p:spPr>
          <a:xfrm>
            <a:off x="4602449" y="3376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hangingPunct="0"/>
            <a:r>
              <a:rPr kern="0">
                <a:solidFill>
                  <a:srgbClr val="000000"/>
                </a:solidFill>
                <a:sym typeface="Calibri"/>
              </a:rPr>
              <a:t> </a:t>
            </a:r>
          </a:p>
        </p:txBody>
      </p:sp>
      <p:pic>
        <p:nvPicPr>
          <p:cNvPr id="158" name="Скриншот 2019-02-06 16.49.27.png" descr="Скриншот 2019-02-06 16.49.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9334" y="442707"/>
            <a:ext cx="3001193" cy="457057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Памятки и брошюры доступны на сайте…"/>
          <p:cNvSpPr txBox="1"/>
          <p:nvPr/>
        </p:nvSpPr>
        <p:spPr>
          <a:xfrm>
            <a:off x="449668" y="1929134"/>
            <a:ext cx="5139590" cy="3693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hangingPunct="0">
              <a:defRPr sz="2600"/>
            </a:pPr>
            <a:r>
              <a:rPr sz="2600" kern="0" dirty="0" err="1">
                <a:solidFill>
                  <a:srgbClr val="000000"/>
                </a:solidFill>
                <a:sym typeface="Calibri"/>
              </a:rPr>
              <a:t>Памятки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и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брошюры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доступны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на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сайте</a:t>
            </a:r>
            <a:endParaRPr sz="2600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2600"/>
            </a:pP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</a:p>
          <a:p>
            <a:pPr algn="ctr" hangingPunct="0">
              <a:defRPr sz="2600"/>
            </a:pPr>
            <a:r>
              <a:rPr sz="2600" kern="0" dirty="0" err="1">
                <a:solidFill>
                  <a:srgbClr val="000000"/>
                </a:solidFill>
                <a:sym typeface="Calibri"/>
              </a:rPr>
              <a:t>Российского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антидопингового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агентства</a:t>
            </a:r>
            <a:endParaRPr sz="2600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2600"/>
            </a:pPr>
            <a:endParaRPr sz="2600" kern="0" dirty="0">
              <a:solidFill>
                <a:srgbClr val="000000"/>
              </a:solidFill>
              <a:sym typeface="Calibri"/>
            </a:endParaRPr>
          </a:p>
          <a:p>
            <a:pPr algn="ctr" hangingPunct="0">
              <a:defRPr sz="2600"/>
            </a:pPr>
            <a:r>
              <a:rPr sz="2600" u="sng" kern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sym typeface="Calibri"/>
                <a:hlinkClick r:id="rId3"/>
              </a:rPr>
              <a:t>www.rusada.ru</a:t>
            </a:r>
          </a:p>
          <a:p>
            <a:pPr algn="ctr" hangingPunct="0">
              <a:defRPr sz="2600"/>
            </a:pP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</a:p>
          <a:p>
            <a:pPr algn="ctr" hangingPunct="0">
              <a:defRPr sz="2600"/>
            </a:pPr>
            <a:r>
              <a:rPr sz="2600" kern="0" dirty="0">
                <a:solidFill>
                  <a:srgbClr val="000000"/>
                </a:solidFill>
                <a:sym typeface="Calibri"/>
              </a:rPr>
              <a:t>в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разделе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Образование</a:t>
            </a:r>
            <a:endParaRPr sz="2600" kern="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1673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alks on the phone">
            <a:extLst>
              <a:ext uri="{FF2B5EF4-FFF2-40B4-BE49-F238E27FC236}">
                <a16:creationId xmlns="" xmlns:a16="http://schemas.microsoft.com/office/drawing/2014/main" id="{7C2820A1-93B2-4453-8FFB-770C348B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51" y="611208"/>
            <a:ext cx="3668348" cy="3262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BCCC31-4E2C-4702-AC31-721C236827E5}"/>
              </a:ext>
            </a:extLst>
          </p:cNvPr>
          <p:cNvSpPr txBox="1"/>
          <p:nvPr/>
        </p:nvSpPr>
        <p:spPr>
          <a:xfrm>
            <a:off x="616963" y="829184"/>
            <a:ext cx="57093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Позвонить в отдел ТИ РУСАДА </a:t>
            </a:r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или </a:t>
            </a:r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на </a:t>
            </a: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горячую линию: 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</a:rPr>
              <a:t>8 (800) 770-03-32 (бесплатно по РФ)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+7 (965) 327-16-78</a:t>
            </a:r>
          </a:p>
          <a:p>
            <a:pPr algn="ctr"/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D128E8-3BC6-49FB-85F3-A0184B4D3E3B}"/>
              </a:ext>
            </a:extLst>
          </p:cNvPr>
          <p:cNvSpPr txBox="1"/>
          <p:nvPr/>
        </p:nvSpPr>
        <p:spPr>
          <a:xfrm>
            <a:off x="4467695" y="4507823"/>
            <a:ext cx="3176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Воспользоваться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сервисами РУСАДА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по проверке препаратов</a:t>
            </a:r>
          </a:p>
        </p:txBody>
      </p:sp>
      <p:pic>
        <p:nvPicPr>
          <p:cNvPr id="7172" name="Picture 4" descr="Image result for using applications">
            <a:extLst>
              <a:ext uri="{FF2B5EF4-FFF2-40B4-BE49-F238E27FC236}">
                <a16:creationId xmlns="" xmlns:a16="http://schemas.microsoft.com/office/drawing/2014/main" id="{C8702CF5-0732-4B2D-AAE2-1F55B9D9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96" y="4013737"/>
            <a:ext cx="3429761" cy="2572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319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="" xmlns:a16="http://schemas.microsoft.com/office/drawing/2014/main" id="{76E16DF4-4CB1-4A7E-8886-37E127FDBBEC}"/>
              </a:ext>
            </a:extLst>
          </p:cNvPr>
          <p:cNvSpPr/>
          <p:nvPr/>
        </p:nvSpPr>
        <p:spPr>
          <a:xfrm>
            <a:off x="1930698" y="1196752"/>
            <a:ext cx="6673749" cy="5328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743F7FD4-AC2A-4454-8675-AD15E8BC54CF}"/>
              </a:ext>
            </a:extLst>
          </p:cNvPr>
          <p:cNvSpPr/>
          <p:nvPr/>
        </p:nvSpPr>
        <p:spPr>
          <a:xfrm>
            <a:off x="315515" y="418768"/>
            <a:ext cx="26304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list.rusada.ru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2BDE839-2144-4DCF-A49F-CF0F066FEC9D}"/>
              </a:ext>
            </a:extLst>
          </p:cNvPr>
          <p:cNvSpPr txBox="1"/>
          <p:nvPr/>
        </p:nvSpPr>
        <p:spPr>
          <a:xfrm>
            <a:off x="2339752" y="357213"/>
            <a:ext cx="6588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Сервис предназначен только для проверки лекарственных препаратов!!!</a:t>
            </a:r>
          </a:p>
        </p:txBody>
      </p:sp>
    </p:spTree>
    <p:extLst>
      <p:ext uri="{BB962C8B-B14F-4D97-AF65-F5344CB8AC3E}">
        <p14:creationId xmlns="" xmlns:p14="http://schemas.microsoft.com/office/powerpoint/2010/main" val="392023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874D4CEC-3762-476B-A433-FB40F96D06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9318" t="10040" r="22023" b="4504"/>
          <a:stretch>
            <a:fillRect/>
          </a:stretch>
        </p:blipFill>
        <p:spPr bwMode="auto">
          <a:xfrm>
            <a:off x="417596" y="1152179"/>
            <a:ext cx="4660599" cy="5085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A9307AB-DCCA-4035-A78E-996039930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6" y="1151829"/>
            <a:ext cx="2783150" cy="277387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2072DD8-C111-45D4-BCAF-5BE0224D48E9}"/>
              </a:ext>
            </a:extLst>
          </p:cNvPr>
          <p:cNvSpPr/>
          <p:nvPr/>
        </p:nvSpPr>
        <p:spPr>
          <a:xfrm>
            <a:off x="417663" y="332790"/>
            <a:ext cx="6044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Приложение Антидопинг </a:t>
            </a:r>
            <a:r>
              <a:rPr lang="en-US" sz="3600" dirty="0">
                <a:solidFill>
                  <a:prstClr val="black"/>
                </a:solidFill>
              </a:rPr>
              <a:t>PRO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393992-304C-4450-963C-40B42D315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66" y="4274103"/>
            <a:ext cx="1714067" cy="1697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A5A0E4C-E247-4180-8FD9-FA79293F52F1}"/>
              </a:ext>
            </a:extLst>
          </p:cNvPr>
          <p:cNvSpPr txBox="1"/>
          <p:nvPr/>
        </p:nvSpPr>
        <p:spPr>
          <a:xfrm>
            <a:off x="6808125" y="3994039"/>
            <a:ext cx="197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Сервис предназначен только для проверки лекарственных препаратов!!!</a:t>
            </a:r>
          </a:p>
        </p:txBody>
      </p:sp>
    </p:spTree>
    <p:extLst>
      <p:ext uri="{BB962C8B-B14F-4D97-AF65-F5344CB8AC3E}">
        <p14:creationId xmlns="" xmlns:p14="http://schemas.microsoft.com/office/powerpoint/2010/main" val="14660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Номер слайда 4"/>
          <p:cNvSpPr txBox="1">
            <a:spLocks noGrp="1"/>
          </p:cNvSpPr>
          <p:nvPr>
            <p:ph type="sldNum" sz="quarter" idx="2"/>
          </p:nvPr>
        </p:nvSpPr>
        <p:spPr>
          <a:xfrm>
            <a:off x="8424595" y="640050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162" name="Заголовок 1"/>
          <p:cNvSpPr txBox="1"/>
          <p:nvPr/>
        </p:nvSpPr>
        <p:spPr>
          <a:xfrm>
            <a:off x="3128768" y="1699900"/>
            <a:ext cx="6152099" cy="632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740663" hangingPunct="0">
              <a:lnSpc>
                <a:spcPct val="72000"/>
              </a:lnSpc>
              <a:defRPr sz="1944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944" kern="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rPr>
              <a:t/>
            </a:r>
            <a:br>
              <a:rPr sz="1944" kern="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sz="2268" b="1" kern="0">
                <a:solidFill>
                  <a:srgbClr val="2E75B6"/>
                </a:solidFill>
                <a:latin typeface="Calibri Light"/>
                <a:ea typeface="Calibri Light"/>
                <a:cs typeface="Calibri Light"/>
                <a:sym typeface="Calibri Light"/>
              </a:rPr>
              <a:t>www.rusada.triagonal.net</a:t>
            </a:r>
          </a:p>
        </p:txBody>
      </p:sp>
      <p:pic>
        <p:nvPicPr>
          <p:cNvPr id="163" name="Picture 2" descr="Picture 2"/>
          <p:cNvPicPr>
            <a:picLocks noChangeAspect="1"/>
          </p:cNvPicPr>
          <p:nvPr/>
        </p:nvPicPr>
        <p:blipFill>
          <a:blip r:embed="rId3"/>
          <a:srcRect t="8344" r="10058" b="16075"/>
          <a:stretch>
            <a:fillRect/>
          </a:stretch>
        </p:blipFill>
        <p:spPr>
          <a:xfrm>
            <a:off x="1403459" y="2477847"/>
            <a:ext cx="6337159" cy="399446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Как их запомнить?"/>
          <p:cNvSpPr txBox="1"/>
          <p:nvPr/>
        </p:nvSpPr>
        <p:spPr>
          <a:xfrm>
            <a:off x="449666" y="583019"/>
            <a:ext cx="2923234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 dirty="0" err="1">
                <a:latin typeface="Calibri"/>
              </a:rPr>
              <a:t>Как</a:t>
            </a:r>
            <a:r>
              <a:rPr kern="0" dirty="0">
                <a:latin typeface="Calibri"/>
              </a:rPr>
              <a:t> </a:t>
            </a:r>
            <a:r>
              <a:rPr kern="0" dirty="0" err="1">
                <a:latin typeface="Calibri"/>
              </a:rPr>
              <a:t>их</a:t>
            </a:r>
            <a:r>
              <a:rPr kern="0" dirty="0">
                <a:latin typeface="Calibri"/>
              </a:rPr>
              <a:t> </a:t>
            </a:r>
            <a:r>
              <a:rPr kern="0" dirty="0" err="1">
                <a:latin typeface="Calibri"/>
              </a:rPr>
              <a:t>запомнить</a:t>
            </a:r>
            <a:r>
              <a:rPr kern="0" dirty="0">
                <a:latin typeface="Calibri"/>
              </a:rPr>
              <a:t>?</a:t>
            </a:r>
          </a:p>
        </p:txBody>
      </p:sp>
      <p:sp>
        <p:nvSpPr>
          <p:cNvPr id="165" name="Также о правилах можно узнать, пройдя онлайн-курс"/>
          <p:cNvSpPr txBox="1"/>
          <p:nvPr/>
        </p:nvSpPr>
        <p:spPr>
          <a:xfrm>
            <a:off x="616063" y="1386790"/>
            <a:ext cx="771300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600"/>
            </a:lvl1pPr>
          </a:lstStyle>
          <a:p>
            <a:pPr hangingPunct="0"/>
            <a:r>
              <a:rPr kern="0" dirty="0" err="1">
                <a:solidFill>
                  <a:srgbClr val="000000"/>
                </a:solidFill>
                <a:sym typeface="Calibri"/>
              </a:rPr>
              <a:t>Также</a:t>
            </a:r>
            <a:r>
              <a:rPr kern="0" dirty="0">
                <a:solidFill>
                  <a:srgbClr val="000000"/>
                </a:solidFill>
                <a:sym typeface="Calibri"/>
              </a:rPr>
              <a:t> о </a:t>
            </a:r>
            <a:r>
              <a:rPr kern="0" dirty="0" err="1">
                <a:solidFill>
                  <a:srgbClr val="000000"/>
                </a:solidFill>
                <a:sym typeface="Calibri"/>
              </a:rPr>
              <a:t>правилах</a:t>
            </a:r>
            <a:r>
              <a:rPr kern="0" dirty="0">
                <a:solidFill>
                  <a:srgbClr val="000000"/>
                </a:solidFill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sym typeface="Calibri"/>
              </a:rPr>
              <a:t>можно</a:t>
            </a:r>
            <a:r>
              <a:rPr kern="0" dirty="0">
                <a:solidFill>
                  <a:srgbClr val="000000"/>
                </a:solidFill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sym typeface="Calibri"/>
              </a:rPr>
              <a:t>узнать</a:t>
            </a:r>
            <a:r>
              <a:rPr kern="0" dirty="0">
                <a:solidFill>
                  <a:srgbClr val="000000"/>
                </a:solidFill>
                <a:sym typeface="Calibri"/>
              </a:rPr>
              <a:t>, </a:t>
            </a:r>
            <a:r>
              <a:rPr kern="0" dirty="0" err="1">
                <a:solidFill>
                  <a:srgbClr val="000000"/>
                </a:solidFill>
                <a:sym typeface="Calibri"/>
              </a:rPr>
              <a:t>пройдя</a:t>
            </a:r>
            <a:r>
              <a:rPr kern="0" dirty="0">
                <a:solidFill>
                  <a:srgbClr val="000000"/>
                </a:solidFill>
                <a:sym typeface="Calibri"/>
              </a:rPr>
              <a:t> </a:t>
            </a:r>
            <a:r>
              <a:rPr kern="0" dirty="0" err="1">
                <a:solidFill>
                  <a:srgbClr val="000000"/>
                </a:solidFill>
                <a:sym typeface="Calibri"/>
              </a:rPr>
              <a:t>онлайн-курс</a:t>
            </a:r>
            <a:endParaRPr kern="0" dirty="0">
              <a:solidFill>
                <a:srgbClr val="000000"/>
              </a:solidFill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9524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Заголовок 1"/>
          <p:cNvSpPr txBox="1">
            <a:spLocks noGrp="1"/>
          </p:cNvSpPr>
          <p:nvPr>
            <p:ph type="title"/>
          </p:nvPr>
        </p:nvSpPr>
        <p:spPr>
          <a:xfrm>
            <a:off x="1187624" y="692696"/>
            <a:ext cx="6858000" cy="86677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3168" b="1">
                <a:solidFill>
                  <a:srgbClr val="021B8D"/>
                </a:solidFill>
              </a:defRPr>
            </a:lvl1pPr>
          </a:lstStyle>
          <a:p>
            <a:r>
              <a:rPr dirty="0"/>
              <a:t>ОТКАЗ И ИНОЕ УКЛОНЕНИЕ ОТ СДАЧИ ПРОБЫ</a:t>
            </a:r>
          </a:p>
        </p:txBody>
      </p:sp>
      <p:sp>
        <p:nvSpPr>
          <p:cNvPr id="213" name="Стрелка вправо 24"/>
          <p:cNvSpPr/>
          <p:nvPr/>
        </p:nvSpPr>
        <p:spPr>
          <a:xfrm>
            <a:off x="2951619" y="2492562"/>
            <a:ext cx="377429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CE6F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4" name="Прямоугольник 1"/>
          <p:cNvSpPr txBox="1"/>
          <p:nvPr/>
        </p:nvSpPr>
        <p:spPr>
          <a:xfrm>
            <a:off x="4644010" y="2320949"/>
            <a:ext cx="4093346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Кодексе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2015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четко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прописана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обязанность</a:t>
            </a:r>
            <a:r>
              <a:rPr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спортсмена</a:t>
            </a:r>
            <a:r>
              <a:rPr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2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sz="2400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любое</a:t>
            </a:r>
            <a:r>
              <a:rPr sz="2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u="sng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время</a:t>
            </a:r>
            <a:r>
              <a:rPr sz="24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быть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доступным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тестирования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" name="Рисунок 1" descr="Рисунок 1"/>
          <p:cNvPicPr>
            <a:picLocks noChangeAspect="1"/>
          </p:cNvPicPr>
          <p:nvPr/>
        </p:nvPicPr>
        <p:blipFill>
          <a:blip r:embed="rId3"/>
          <a:srcRect l="30508" t="25851" r="30510" b="22701"/>
          <a:stretch>
            <a:fillRect/>
          </a:stretch>
        </p:blipFill>
        <p:spPr>
          <a:xfrm>
            <a:off x="512986" y="1772815"/>
            <a:ext cx="4491062" cy="444650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4632" y="6400600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09717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263" name="Как не нарушить антидопинговые правила?"/>
          <p:cNvSpPr txBox="1"/>
          <p:nvPr/>
        </p:nvSpPr>
        <p:spPr>
          <a:xfrm>
            <a:off x="395536" y="545147"/>
            <a:ext cx="6735624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+mn-lt"/>
              </a:rPr>
              <a:t>Как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не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нарушить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антидопинговые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правила</a:t>
            </a:r>
            <a:r>
              <a:rPr dirty="0">
                <a:latin typeface="+mn-lt"/>
              </a:rPr>
              <a:t>?</a:t>
            </a:r>
          </a:p>
        </p:txBody>
      </p:sp>
      <p:sp>
        <p:nvSpPr>
          <p:cNvPr id="264" name="Текст"/>
          <p:cNvSpPr txBox="1"/>
          <p:nvPr/>
        </p:nvSpPr>
        <p:spPr>
          <a:xfrm>
            <a:off x="4507243" y="3249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265" name="Текст"/>
          <p:cNvSpPr txBox="1"/>
          <p:nvPr/>
        </p:nvSpPr>
        <p:spPr>
          <a:xfrm>
            <a:off x="4602495" y="3376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266" name="Помни:…"/>
          <p:cNvSpPr txBox="1"/>
          <p:nvPr/>
        </p:nvSpPr>
        <p:spPr>
          <a:xfrm>
            <a:off x="395603" y="1300947"/>
            <a:ext cx="8022335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600"/>
            </a:pPr>
            <a:endParaRPr sz="2400" dirty="0"/>
          </a:p>
          <a:p>
            <a:pPr marL="260684" indent="-260684">
              <a:buSzPct val="100000"/>
              <a:buChar char="•"/>
              <a:defRPr sz="2600"/>
            </a:pPr>
            <a:r>
              <a:rPr sz="2400" dirty="0" err="1"/>
              <a:t>После</a:t>
            </a:r>
            <a:r>
              <a:rPr sz="2400" dirty="0"/>
              <a:t> </a:t>
            </a:r>
            <a:r>
              <a:rPr sz="2400" dirty="0" err="1"/>
              <a:t>уведомления</a:t>
            </a:r>
            <a:r>
              <a:rPr sz="2400" dirty="0"/>
              <a:t> </a:t>
            </a:r>
            <a:r>
              <a:rPr sz="2400" dirty="0" err="1"/>
              <a:t>необходимо</a:t>
            </a:r>
            <a:r>
              <a:rPr sz="2400" dirty="0"/>
              <a:t> </a:t>
            </a:r>
            <a:r>
              <a:rPr sz="2400" dirty="0" err="1">
                <a:solidFill>
                  <a:srgbClr val="C00000"/>
                </a:solidFill>
              </a:rPr>
              <a:t>незамедлительно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явиться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на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пункт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/>
              <a:t>допинг-контроля</a:t>
            </a:r>
            <a:r>
              <a:rPr sz="2400" dirty="0"/>
              <a:t> (</a:t>
            </a:r>
            <a:r>
              <a:rPr sz="2400" dirty="0" err="1"/>
              <a:t>исключения</a:t>
            </a:r>
            <a:r>
              <a:rPr sz="2400" dirty="0"/>
              <a:t>: </a:t>
            </a:r>
            <a:r>
              <a:rPr sz="2400" dirty="0" err="1"/>
              <a:t>отсрочки</a:t>
            </a:r>
            <a:r>
              <a:rPr sz="2400" dirty="0"/>
              <a:t>)</a:t>
            </a:r>
          </a:p>
          <a:p>
            <a:pPr>
              <a:defRPr sz="2600"/>
            </a:pPr>
            <a:endParaRPr sz="2400" dirty="0"/>
          </a:p>
          <a:p>
            <a:pPr marL="260684" indent="-260684">
              <a:buSzPct val="100000"/>
              <a:buChar char="•"/>
              <a:defRPr sz="2600"/>
            </a:pPr>
            <a:r>
              <a:rPr sz="2400" dirty="0" err="1"/>
              <a:t>Спортсмен</a:t>
            </a:r>
            <a:r>
              <a:rPr sz="2400" dirty="0"/>
              <a:t> </a:t>
            </a:r>
            <a:r>
              <a:rPr sz="2400" dirty="0" err="1"/>
              <a:t>должен</a:t>
            </a:r>
            <a:r>
              <a:rPr sz="2400" dirty="0"/>
              <a:t> </a:t>
            </a:r>
            <a:r>
              <a:rPr sz="2400" dirty="0" err="1"/>
              <a:t>все</a:t>
            </a:r>
            <a:r>
              <a:rPr sz="2400" dirty="0"/>
              <a:t> </a:t>
            </a:r>
            <a:r>
              <a:rPr sz="2400" dirty="0" err="1"/>
              <a:t>время</a:t>
            </a:r>
            <a:r>
              <a:rPr sz="2400" dirty="0"/>
              <a:t> </a:t>
            </a:r>
            <a:r>
              <a:rPr sz="2400" dirty="0" err="1"/>
              <a:t>до</a:t>
            </a:r>
            <a:r>
              <a:rPr sz="2400" dirty="0"/>
              <a:t> </a:t>
            </a:r>
            <a:r>
              <a:rPr sz="2400" dirty="0" err="1"/>
              <a:t>завершения</a:t>
            </a:r>
            <a:r>
              <a:rPr sz="2400" dirty="0"/>
              <a:t> </a:t>
            </a:r>
            <a:r>
              <a:rPr sz="2400" dirty="0" err="1"/>
              <a:t>процедуры</a:t>
            </a:r>
            <a:r>
              <a:rPr sz="2400" dirty="0"/>
              <a:t> </a:t>
            </a:r>
            <a:r>
              <a:rPr sz="2400" dirty="0" err="1">
                <a:solidFill>
                  <a:srgbClr val="C00000"/>
                </a:solidFill>
              </a:rPr>
              <a:t>находиться</a:t>
            </a:r>
            <a:r>
              <a:rPr sz="2400" dirty="0">
                <a:solidFill>
                  <a:srgbClr val="C00000"/>
                </a:solidFill>
              </a:rPr>
              <a:t> в </a:t>
            </a:r>
            <a:r>
              <a:rPr sz="2400" dirty="0" err="1">
                <a:solidFill>
                  <a:srgbClr val="C00000"/>
                </a:solidFill>
              </a:rPr>
              <a:t>поле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зрения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инспектора</a:t>
            </a:r>
            <a:endParaRPr sz="2400" dirty="0">
              <a:solidFill>
                <a:srgbClr val="C00000"/>
              </a:solidFill>
            </a:endParaRPr>
          </a:p>
          <a:p>
            <a:pPr>
              <a:defRPr sz="2600"/>
            </a:pPr>
            <a:endParaRPr sz="2400" dirty="0">
              <a:solidFill>
                <a:srgbClr val="FF2600"/>
              </a:solidFill>
            </a:endParaRPr>
          </a:p>
          <a:p>
            <a:pPr>
              <a:buSzPct val="100000"/>
              <a:defRPr sz="2600"/>
            </a:pPr>
            <a:r>
              <a:rPr lang="ru-RU" sz="2400" b="1" dirty="0" smtClean="0"/>
              <a:t>! Модификации </a:t>
            </a:r>
            <a:r>
              <a:rPr lang="ru-RU" sz="2400" b="1" dirty="0"/>
              <a:t>для н</a:t>
            </a:r>
            <a:r>
              <a:rPr sz="2400" b="1" dirty="0" err="1"/>
              <a:t>есовершеннолетни</a:t>
            </a:r>
            <a:r>
              <a:rPr lang="ru-RU" sz="2400" b="1" dirty="0"/>
              <a:t>х</a:t>
            </a:r>
            <a:r>
              <a:rPr sz="2400" b="1" dirty="0"/>
              <a:t> </a:t>
            </a:r>
            <a:r>
              <a:rPr sz="2400" b="1" dirty="0" err="1"/>
              <a:t>спортсмен</a:t>
            </a:r>
            <a:r>
              <a:rPr lang="ru-RU" sz="2400" b="1" dirty="0" err="1"/>
              <a:t>ов</a:t>
            </a:r>
            <a:r>
              <a:rPr lang="ru-RU" sz="2400" b="1" dirty="0"/>
              <a:t> и спортсменов с ограниченными возможностями здоровья</a:t>
            </a:r>
            <a:endParaRPr sz="2400" b="1" dirty="0">
              <a:solidFill>
                <a:srgbClr val="FF2600"/>
              </a:solidFill>
            </a:endParaRPr>
          </a:p>
          <a:p>
            <a:pPr>
              <a:defRPr sz="2600"/>
            </a:pPr>
            <a:endParaRPr sz="2400" b="1" dirty="0">
              <a:solidFill>
                <a:srgbClr val="FF2600"/>
              </a:solidFill>
            </a:endParaRPr>
          </a:p>
          <a:p>
            <a:pPr>
              <a:buSzPct val="100000"/>
              <a:defRPr sz="2600"/>
            </a:pPr>
            <a:r>
              <a:rPr lang="ru-RU" sz="2400" b="1" dirty="0" smtClean="0"/>
              <a:t>! </a:t>
            </a:r>
            <a:r>
              <a:rPr sz="2400" b="1" dirty="0" err="1" smtClean="0"/>
              <a:t>Любые</a:t>
            </a:r>
            <a:r>
              <a:rPr sz="2400" b="1" dirty="0" smtClean="0"/>
              <a:t> </a:t>
            </a:r>
            <a:r>
              <a:rPr sz="2400" b="1" dirty="0" err="1"/>
              <a:t>замечания</a:t>
            </a:r>
            <a:r>
              <a:rPr sz="2400" b="1" dirty="0"/>
              <a:t> по </a:t>
            </a:r>
            <a:r>
              <a:rPr sz="2400" b="1" dirty="0" err="1"/>
              <a:t>процедуре</a:t>
            </a:r>
            <a:r>
              <a:rPr sz="2400" b="1" dirty="0"/>
              <a:t> </a:t>
            </a:r>
            <a:r>
              <a:rPr sz="2400" b="1" dirty="0" err="1"/>
              <a:t>можно</a:t>
            </a:r>
            <a:r>
              <a:rPr sz="2400" b="1" dirty="0"/>
              <a:t> </a:t>
            </a:r>
            <a:r>
              <a:rPr sz="2400" b="1" dirty="0" err="1"/>
              <a:t>оставить</a:t>
            </a:r>
            <a:r>
              <a:rPr sz="2400" b="1" dirty="0"/>
              <a:t> в </a:t>
            </a:r>
            <a:r>
              <a:rPr sz="2400" b="1" dirty="0" err="1"/>
              <a:t>поле</a:t>
            </a:r>
            <a:r>
              <a:rPr sz="2400" b="1" dirty="0"/>
              <a:t> </a:t>
            </a:r>
            <a:r>
              <a:rPr lang="ru-RU" sz="2400" b="1" dirty="0" smtClean="0"/>
              <a:t>"</a:t>
            </a:r>
            <a:r>
              <a:rPr sz="2400" b="1" dirty="0" err="1" smtClean="0"/>
              <a:t>Замечания</a:t>
            </a:r>
            <a:r>
              <a:rPr lang="ru-RU" sz="2400" b="1" dirty="0" smtClean="0"/>
              <a:t>"</a:t>
            </a:r>
            <a:r>
              <a:rPr sz="2400" b="1" dirty="0" smtClean="0"/>
              <a:t> </a:t>
            </a:r>
            <a:r>
              <a:rPr sz="2400" b="1" dirty="0"/>
              <a:t>в </a:t>
            </a:r>
            <a:r>
              <a:rPr sz="2400" b="1" dirty="0" err="1"/>
              <a:t>протоколе</a:t>
            </a:r>
            <a:r>
              <a:rPr sz="2400" b="1" dirty="0"/>
              <a:t> </a:t>
            </a:r>
            <a:r>
              <a:rPr sz="2400" b="1" dirty="0" err="1"/>
              <a:t>допинг-контроля</a:t>
            </a:r>
            <a:endParaRPr sz="2400" b="1" dirty="0"/>
          </a:p>
        </p:txBody>
      </p:sp>
    </p:spTree>
    <p:extLst>
      <p:ext uri="{BB962C8B-B14F-4D97-AF65-F5344CB8AC3E}">
        <p14:creationId xmlns="" xmlns:p14="http://schemas.microsoft.com/office/powerpoint/2010/main" val="23165713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Содержимое 2"/>
          <p:cNvSpPr txBox="1"/>
          <p:nvPr/>
        </p:nvSpPr>
        <p:spPr>
          <a:xfrm>
            <a:off x="1331119" y="2057324"/>
            <a:ext cx="6000750" cy="2447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342900" indent="-342900" algn="just">
              <a:spcBef>
                <a:spcPts val="400"/>
              </a:spcBef>
              <a:defRPr sz="3800"/>
            </a:pPr>
            <a:endParaRPr/>
          </a:p>
          <a:p>
            <a:pPr marL="342900" indent="-342900" algn="just">
              <a:spcBef>
                <a:spcPts val="900"/>
              </a:spcBef>
              <a:defRPr sz="3800"/>
            </a:pPr>
            <a:r>
              <a:t>		</a:t>
            </a:r>
          </a:p>
        </p:txBody>
      </p:sp>
      <p:sp>
        <p:nvSpPr>
          <p:cNvPr id="283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4618" y="6684678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84" name="TextBox 6"/>
          <p:cNvSpPr txBox="1"/>
          <p:nvPr/>
        </p:nvSpPr>
        <p:spPr>
          <a:xfrm>
            <a:off x="1385888" y="1142070"/>
            <a:ext cx="6372225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rPr dirty="0"/>
              <a:t>ADAMS</a:t>
            </a:r>
            <a:r>
              <a:rPr b="0" dirty="0"/>
              <a:t> - </a:t>
            </a:r>
            <a:r>
              <a:rPr b="0" dirty="0" err="1"/>
              <a:t>база</a:t>
            </a:r>
            <a:r>
              <a:rPr b="0" dirty="0"/>
              <a:t> </a:t>
            </a:r>
            <a:r>
              <a:rPr b="0" dirty="0" err="1"/>
              <a:t>данных</a:t>
            </a:r>
            <a:r>
              <a:rPr b="0" dirty="0"/>
              <a:t> о </a:t>
            </a:r>
            <a:r>
              <a:rPr b="0" dirty="0" err="1"/>
              <a:t>местонахождении</a:t>
            </a:r>
            <a:r>
              <a:rPr b="0" dirty="0"/>
              <a:t> </a:t>
            </a:r>
            <a:r>
              <a:rPr b="0" dirty="0" err="1"/>
              <a:t>спортсменов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dirty="0" err="1"/>
              <a:t>Заполняют</a:t>
            </a:r>
            <a:r>
              <a:rPr b="1" dirty="0"/>
              <a:t> </a:t>
            </a:r>
            <a:r>
              <a:rPr dirty="0" err="1"/>
              <a:t>спортсмены</a:t>
            </a:r>
            <a:r>
              <a:rPr dirty="0"/>
              <a:t>, </a:t>
            </a:r>
            <a:r>
              <a:rPr dirty="0" err="1"/>
              <a:t>входящие</a:t>
            </a:r>
            <a:r>
              <a:rPr dirty="0"/>
              <a:t> в </a:t>
            </a:r>
            <a:r>
              <a:rPr dirty="0" err="1"/>
              <a:t>национальный</a:t>
            </a:r>
            <a:r>
              <a:rPr dirty="0"/>
              <a:t> </a:t>
            </a:r>
            <a:r>
              <a:rPr dirty="0" err="1"/>
              <a:t>пул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пул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</a:t>
            </a:r>
            <a:r>
              <a:rPr dirty="0" err="1"/>
              <a:t>международной</a:t>
            </a:r>
            <a:r>
              <a:rPr dirty="0"/>
              <a:t> </a:t>
            </a:r>
            <a:r>
              <a:rPr dirty="0" err="1"/>
              <a:t>спортивной</a:t>
            </a:r>
            <a:r>
              <a:rPr dirty="0"/>
              <a:t> </a:t>
            </a:r>
            <a:r>
              <a:rPr dirty="0" err="1"/>
              <a:t>федерации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TextBox 19"/>
          <p:cNvSpPr txBox="1"/>
          <p:nvPr/>
        </p:nvSpPr>
        <p:spPr>
          <a:xfrm>
            <a:off x="1119430" y="2461570"/>
            <a:ext cx="248364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dirty="0" err="1"/>
              <a:t>Неполная</a:t>
            </a:r>
            <a:r>
              <a:rPr dirty="0"/>
              <a:t>, </a:t>
            </a:r>
            <a:r>
              <a:rPr dirty="0" err="1"/>
              <a:t>несвоевременно</a:t>
            </a:r>
            <a:r>
              <a:rPr dirty="0"/>
              <a:t> </a:t>
            </a:r>
            <a:r>
              <a:rPr dirty="0" err="1"/>
              <a:t>предоставленная</a:t>
            </a:r>
            <a:r>
              <a:rPr dirty="0"/>
              <a:t> 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dirty="0" err="1"/>
              <a:t>информация</a:t>
            </a:r>
            <a:endParaRPr dirty="0"/>
          </a:p>
        </p:txBody>
      </p:sp>
      <p:sp>
        <p:nvSpPr>
          <p:cNvPr id="286" name="TextBox 20"/>
          <p:cNvSpPr txBox="1"/>
          <p:nvPr/>
        </p:nvSpPr>
        <p:spPr>
          <a:xfrm>
            <a:off x="971602" y="3677159"/>
            <a:ext cx="311462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/>
          </a:lstStyle>
          <a:p>
            <a:r>
              <a:rPr dirty="0" err="1"/>
              <a:t>Недоступность</a:t>
            </a:r>
            <a:r>
              <a:rPr dirty="0"/>
              <a:t> </a:t>
            </a:r>
            <a:r>
              <a:rPr dirty="0" err="1"/>
              <a:t>спортсмена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тестирования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указанному</a:t>
            </a:r>
            <a:r>
              <a:rPr dirty="0"/>
              <a:t> </a:t>
            </a:r>
            <a:r>
              <a:rPr dirty="0" err="1"/>
              <a:t>адресу</a:t>
            </a:r>
            <a:r>
              <a:rPr dirty="0"/>
              <a:t> в </a:t>
            </a:r>
            <a:r>
              <a:rPr b="1" dirty="0" err="1"/>
              <a:t>одночасовое</a:t>
            </a:r>
            <a:r>
              <a:rPr b="1" dirty="0"/>
              <a:t> </a:t>
            </a:r>
            <a:r>
              <a:rPr b="1" dirty="0" err="1"/>
              <a:t>окно</a:t>
            </a:r>
            <a:endParaRPr b="1" dirty="0"/>
          </a:p>
        </p:txBody>
      </p:sp>
      <p:sp>
        <p:nvSpPr>
          <p:cNvPr id="287" name="TextBox 12"/>
          <p:cNvSpPr txBox="1"/>
          <p:nvPr/>
        </p:nvSpPr>
        <p:spPr>
          <a:xfrm>
            <a:off x="4737057" y="2747974"/>
            <a:ext cx="245367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r>
              <a:rPr dirty="0" err="1"/>
              <a:t>Непредставление</a:t>
            </a:r>
            <a:r>
              <a:rPr dirty="0"/>
              <a:t> </a:t>
            </a:r>
            <a:r>
              <a:rPr dirty="0" err="1"/>
              <a:t>информации</a:t>
            </a:r>
            <a:endParaRPr dirty="0"/>
          </a:p>
        </p:txBody>
      </p:sp>
      <p:sp>
        <p:nvSpPr>
          <p:cNvPr id="288" name="TextBox 13"/>
          <p:cNvSpPr txBox="1"/>
          <p:nvPr/>
        </p:nvSpPr>
        <p:spPr>
          <a:xfrm>
            <a:off x="4802373" y="3865608"/>
            <a:ext cx="232291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rPr dirty="0" err="1"/>
              <a:t>Пропущенный</a:t>
            </a:r>
            <a:r>
              <a:rPr dirty="0"/>
              <a:t> </a:t>
            </a:r>
            <a:r>
              <a:rPr dirty="0" err="1"/>
              <a:t>тест</a:t>
            </a:r>
            <a:endParaRPr dirty="0"/>
          </a:p>
        </p:txBody>
      </p:sp>
      <p:sp>
        <p:nvSpPr>
          <p:cNvPr id="289" name="TextBox 19"/>
          <p:cNvSpPr txBox="1"/>
          <p:nvPr/>
        </p:nvSpPr>
        <p:spPr>
          <a:xfrm>
            <a:off x="1469262" y="5055674"/>
            <a:ext cx="651393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dirty="0" err="1"/>
              <a:t>Любое</a:t>
            </a:r>
            <a:r>
              <a:rPr dirty="0"/>
              <a:t> </a:t>
            </a:r>
            <a:r>
              <a:rPr dirty="0" err="1"/>
              <a:t>сочетание</a:t>
            </a:r>
            <a:r>
              <a:rPr dirty="0"/>
              <a:t>  3 </a:t>
            </a:r>
            <a:r>
              <a:rPr dirty="0" err="1"/>
              <a:t>пропущенных</a:t>
            </a:r>
            <a:r>
              <a:rPr dirty="0"/>
              <a:t>  </a:t>
            </a:r>
            <a:r>
              <a:rPr dirty="0" err="1"/>
              <a:t>тестов</a:t>
            </a:r>
            <a:r>
              <a:rPr dirty="0"/>
              <a:t>  и/</a:t>
            </a:r>
            <a:r>
              <a:rPr dirty="0" err="1"/>
              <a:t>или</a:t>
            </a:r>
            <a:r>
              <a:rPr dirty="0"/>
              <a:t>  3 </a:t>
            </a:r>
            <a:r>
              <a:rPr dirty="0" err="1"/>
              <a:t>случая</a:t>
            </a:r>
            <a:r>
              <a:rPr dirty="0"/>
              <a:t>  </a:t>
            </a:r>
            <a:r>
              <a:rPr dirty="0" err="1"/>
              <a:t>непредставления</a:t>
            </a:r>
            <a:r>
              <a:rPr dirty="0"/>
              <a:t> </a:t>
            </a:r>
            <a:r>
              <a:rPr dirty="0" err="1"/>
              <a:t>информации</a:t>
            </a:r>
            <a:r>
              <a:rPr dirty="0"/>
              <a:t> в </a:t>
            </a:r>
            <a:r>
              <a:rPr dirty="0" err="1"/>
              <a:t>течение</a:t>
            </a:r>
            <a:r>
              <a:rPr dirty="0"/>
              <a:t> 12 </a:t>
            </a:r>
            <a:r>
              <a:rPr dirty="0" err="1"/>
              <a:t>месяцев</a:t>
            </a:r>
            <a:r>
              <a:rPr dirty="0"/>
              <a:t> -  </a:t>
            </a:r>
            <a:r>
              <a:rPr dirty="0">
                <a:latin typeface="Constantia"/>
                <a:ea typeface="Constantia"/>
                <a:cs typeface="Constantia"/>
                <a:sym typeface="Constantia"/>
              </a:rPr>
              <a:t>	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>
                <a:latin typeface="Constantia"/>
                <a:ea typeface="Constantia"/>
                <a:cs typeface="Constantia"/>
                <a:sym typeface="Constantia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defRPr>
                <a:latin typeface="Constantia"/>
                <a:ea typeface="Constantia"/>
                <a:cs typeface="Constantia"/>
                <a:sym typeface="Constantia"/>
              </a:defRPr>
            </a:pPr>
            <a:r>
              <a:rPr dirty="0"/>
              <a:t>                                   =     </a:t>
            </a:r>
            <a:r>
              <a:rPr b="1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rPr>
              <a:t>нарушение</a:t>
            </a:r>
            <a:r>
              <a:rPr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1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rPr>
              <a:t>антидопинговых</a:t>
            </a:r>
            <a:r>
              <a:rPr b="1" dirty="0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b="1" dirty="0" err="1"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rPr>
              <a:t>правил</a:t>
            </a:r>
            <a:endParaRPr b="1" dirty="0">
              <a:solidFill>
                <a:srgbClr val="FF0000"/>
              </a:solidFill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90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376" y="3982270"/>
            <a:ext cx="323851" cy="43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410" y="2885357"/>
            <a:ext cx="323851" cy="43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56" y="6039309"/>
            <a:ext cx="323851" cy="43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480" y="6020793"/>
            <a:ext cx="323851" cy="43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273" y="6019368"/>
            <a:ext cx="323851" cy="433389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Прямоугольник 23"/>
          <p:cNvSpPr txBox="1"/>
          <p:nvPr/>
        </p:nvSpPr>
        <p:spPr>
          <a:xfrm>
            <a:off x="2361186" y="6029225"/>
            <a:ext cx="16192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t>+</a:t>
            </a:r>
          </a:p>
        </p:txBody>
      </p:sp>
      <p:sp>
        <p:nvSpPr>
          <p:cNvPr id="296" name="Прямоугольник 24"/>
          <p:cNvSpPr txBox="1"/>
          <p:nvPr/>
        </p:nvSpPr>
        <p:spPr>
          <a:xfrm>
            <a:off x="3104670" y="6037771"/>
            <a:ext cx="16192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/>
          </a:lstStyle>
          <a:p>
            <a:r>
              <a:t>+</a:t>
            </a:r>
          </a:p>
        </p:txBody>
      </p:sp>
      <p:sp>
        <p:nvSpPr>
          <p:cNvPr id="17" name="Заголовок 7">
            <a:extLst>
              <a:ext uri="{FF2B5EF4-FFF2-40B4-BE49-F238E27FC236}">
                <a16:creationId xmlns="" xmlns:a16="http://schemas.microsoft.com/office/drawing/2014/main" id="{EC8D971E-DC85-4A9D-AC9D-FC6BD6B362CB}"/>
              </a:ext>
            </a:extLst>
          </p:cNvPr>
          <p:cNvSpPr txBox="1"/>
          <p:nvPr/>
        </p:nvSpPr>
        <p:spPr>
          <a:xfrm>
            <a:off x="611649" y="181871"/>
            <a:ext cx="784887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800" b="1">
                <a:solidFill>
                  <a:srgbClr val="021A89"/>
                </a:solidFill>
              </a:defRPr>
            </a:lvl1pPr>
          </a:lstStyle>
          <a:p>
            <a:r>
              <a:rPr dirty="0"/>
              <a:t>НАРУШЕНИЕ </a:t>
            </a:r>
            <a:r>
              <a:rPr lang="ru-RU" dirty="0"/>
              <a:t>ПОРЯДКА ПРЕДОСТАВЛЕНИЯ ИНФОРМАЦИИ О МЕСТОНАХОЖДЕНИИ</a:t>
            </a:r>
            <a:endParaRPr dirty="0"/>
          </a:p>
        </p:txBody>
      </p:sp>
      <p:pic>
        <p:nvPicPr>
          <p:cNvPr id="18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906" y="2822583"/>
            <a:ext cx="323851" cy="43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442" y="4117100"/>
            <a:ext cx="323851" cy="4333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31783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sp>
        <p:nvSpPr>
          <p:cNvPr id="299" name="Как не нарушить антидопинговые правила?"/>
          <p:cNvSpPr txBox="1"/>
          <p:nvPr/>
        </p:nvSpPr>
        <p:spPr>
          <a:xfrm>
            <a:off x="611560" y="607428"/>
            <a:ext cx="6735624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+mn-lt"/>
              </a:rPr>
              <a:t>Как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не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нарушить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антидопинговые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правила</a:t>
            </a:r>
            <a:r>
              <a:rPr dirty="0">
                <a:latin typeface="+mn-lt"/>
              </a:rPr>
              <a:t>?</a:t>
            </a:r>
          </a:p>
        </p:txBody>
      </p:sp>
      <p:sp>
        <p:nvSpPr>
          <p:cNvPr id="300" name="Текст"/>
          <p:cNvSpPr txBox="1"/>
          <p:nvPr/>
        </p:nvSpPr>
        <p:spPr>
          <a:xfrm>
            <a:off x="4507243" y="3249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301" name="Текст"/>
          <p:cNvSpPr txBox="1"/>
          <p:nvPr/>
        </p:nvSpPr>
        <p:spPr>
          <a:xfrm>
            <a:off x="4602495" y="3376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302" name="Помни:…"/>
          <p:cNvSpPr txBox="1"/>
          <p:nvPr/>
        </p:nvSpPr>
        <p:spPr>
          <a:xfrm>
            <a:off x="328761" y="1361303"/>
            <a:ext cx="7747702" cy="52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600"/>
            </a:pPr>
            <a:endParaRPr dirty="0"/>
          </a:p>
          <a:p>
            <a:pPr marL="260684" indent="-260684">
              <a:buSzPct val="100000"/>
              <a:buChar char="•"/>
              <a:defRPr sz="2600"/>
            </a:pP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вносить</a:t>
            </a:r>
            <a:r>
              <a:rPr dirty="0"/>
              <a:t> </a:t>
            </a:r>
            <a:r>
              <a:rPr dirty="0" err="1"/>
              <a:t>корректную</a:t>
            </a:r>
            <a:r>
              <a:rPr dirty="0"/>
              <a:t> и </a:t>
            </a:r>
            <a:r>
              <a:rPr dirty="0" err="1"/>
              <a:t>полную</a:t>
            </a:r>
            <a:r>
              <a:rPr dirty="0"/>
              <a:t> </a:t>
            </a:r>
            <a:r>
              <a:rPr dirty="0" err="1" smtClean="0"/>
              <a:t>информацию</a:t>
            </a:r>
            <a:r>
              <a:rPr lang="ru-RU" dirty="0" smtClean="0"/>
              <a:t>  о </a:t>
            </a:r>
            <a:r>
              <a:rPr lang="ru-RU" dirty="0"/>
              <a:t>своем </a:t>
            </a:r>
            <a:r>
              <a:rPr lang="ru-RU" dirty="0" smtClean="0"/>
              <a:t>местонахождении</a:t>
            </a:r>
            <a:endParaRPr dirty="0"/>
          </a:p>
          <a:p>
            <a:pPr marL="260684" indent="-260684">
              <a:buSzPct val="100000"/>
              <a:buChar char="•"/>
              <a:defRPr sz="2600"/>
            </a:pPr>
            <a:r>
              <a:rPr dirty="0" err="1"/>
              <a:t>Важно</a:t>
            </a:r>
            <a:r>
              <a:rPr dirty="0"/>
              <a:t> </a:t>
            </a:r>
            <a:r>
              <a:rPr dirty="0" err="1"/>
              <a:t>вовремя</a:t>
            </a:r>
            <a:r>
              <a:rPr dirty="0"/>
              <a:t> </a:t>
            </a:r>
            <a:r>
              <a:rPr dirty="0" err="1"/>
              <a:t>изменять</a:t>
            </a:r>
            <a:r>
              <a:rPr dirty="0"/>
              <a:t> </a:t>
            </a:r>
            <a:r>
              <a:rPr dirty="0" err="1"/>
              <a:t>информацию</a:t>
            </a:r>
            <a:r>
              <a:rPr dirty="0"/>
              <a:t> о </a:t>
            </a:r>
            <a:r>
              <a:rPr dirty="0" err="1"/>
              <a:t>своем</a:t>
            </a:r>
            <a:r>
              <a:rPr dirty="0"/>
              <a:t> </a:t>
            </a:r>
            <a:r>
              <a:rPr dirty="0" err="1"/>
              <a:t>местонахождении</a:t>
            </a:r>
            <a:endParaRPr dirty="0"/>
          </a:p>
          <a:p>
            <a:pPr marL="260684" indent="-260684">
              <a:buSzPct val="100000"/>
              <a:buChar char="•"/>
              <a:defRPr sz="2600"/>
            </a:pPr>
            <a:endParaRPr dirty="0"/>
          </a:p>
          <a:p>
            <a:pPr marL="260684" indent="-260684">
              <a:buSzPct val="100000"/>
              <a:buChar char="•"/>
              <a:defRPr sz="2600"/>
            </a:pP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вопросы</a:t>
            </a:r>
            <a:r>
              <a:rPr dirty="0"/>
              <a:t>? </a:t>
            </a:r>
            <a:endParaRPr lang="en-US" dirty="0"/>
          </a:p>
          <a:p>
            <a:pPr>
              <a:buSzPct val="100000"/>
              <a:defRPr sz="2600"/>
            </a:pPr>
            <a:r>
              <a:rPr lang="en-US" dirty="0"/>
              <a:t>	</a:t>
            </a:r>
            <a:r>
              <a:rPr lang="ru-RU" b="1" dirty="0">
                <a:solidFill>
                  <a:srgbClr val="C00000"/>
                </a:solidFill>
              </a:rPr>
              <a:t>горячая </a:t>
            </a:r>
            <a:r>
              <a:rPr b="1" dirty="0" err="1">
                <a:solidFill>
                  <a:srgbClr val="C00000"/>
                </a:solidFill>
              </a:rPr>
              <a:t>лини</a:t>
            </a:r>
            <a:r>
              <a:rPr lang="ru-RU" b="1" dirty="0">
                <a:solidFill>
                  <a:srgbClr val="C00000"/>
                </a:solidFill>
              </a:rPr>
              <a:t>я</a:t>
            </a:r>
            <a:r>
              <a:rPr b="1" dirty="0">
                <a:solidFill>
                  <a:srgbClr val="C00000"/>
                </a:solidFill>
              </a:rPr>
              <a:t> РУСАДА: 8 (800) 770-03-32</a:t>
            </a:r>
            <a:endParaRPr lang="en-US" b="1" dirty="0">
              <a:solidFill>
                <a:srgbClr val="C00000"/>
              </a:solidFill>
            </a:endParaRPr>
          </a:p>
          <a:p>
            <a:pPr>
              <a:buSzPct val="100000"/>
              <a:defRPr sz="2600"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ru-RU" b="1" dirty="0">
                <a:solidFill>
                  <a:srgbClr val="C00000"/>
                </a:solidFill>
              </a:rPr>
              <a:t>электронный адрес: </a:t>
            </a:r>
            <a:r>
              <a:rPr lang="en-US" b="1" dirty="0">
                <a:solidFill>
                  <a:srgbClr val="C00000"/>
                </a:solidFill>
              </a:rPr>
              <a:t>rusada@rusada.ru</a:t>
            </a:r>
            <a:endParaRPr b="1" dirty="0">
              <a:solidFill>
                <a:srgbClr val="C00000"/>
              </a:solidFill>
            </a:endParaRPr>
          </a:p>
          <a:p>
            <a:pPr>
              <a:defRPr sz="2600"/>
            </a:pPr>
            <a:endParaRPr b="1" dirty="0">
              <a:solidFill>
                <a:srgbClr val="C00000"/>
              </a:solidFill>
            </a:endParaRPr>
          </a:p>
          <a:p>
            <a:pPr marL="260684" indent="-260684">
              <a:buSzPct val="100000"/>
              <a:buChar char="•"/>
              <a:defRPr sz="2600"/>
            </a:pPr>
            <a:r>
              <a:rPr dirty="0" err="1"/>
              <a:t>Подробная</a:t>
            </a:r>
            <a:r>
              <a:rPr dirty="0"/>
              <a:t> </a:t>
            </a:r>
            <a:r>
              <a:rPr dirty="0" err="1"/>
              <a:t>видео-инструкция</a:t>
            </a:r>
            <a:r>
              <a:rPr dirty="0"/>
              <a:t> по </a:t>
            </a:r>
            <a:r>
              <a:rPr dirty="0" err="1"/>
              <a:t>заполнению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доступна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РУСАДА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www.rusada.ru</a:t>
            </a:r>
            <a:endParaRPr dirty="0">
              <a:solidFill>
                <a:srgbClr val="FF2600"/>
              </a:solidFill>
            </a:endParaRPr>
          </a:p>
          <a:p>
            <a:pPr>
              <a:defRPr sz="2600"/>
            </a:pPr>
            <a:endParaRPr dirty="0">
              <a:solidFill>
                <a:srgbClr val="FF2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48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18488" cy="1081088"/>
          </a:xfrm>
        </p:spPr>
        <p:txBody>
          <a:bodyPr/>
          <a:lstStyle/>
          <a:p>
            <a:pPr algn="l"/>
            <a:r>
              <a:rPr lang="en-GB" sz="3200" b="1" dirty="0" err="1" smtClean="0">
                <a:solidFill>
                  <a:schemeClr val="accent6"/>
                </a:solidFill>
              </a:rPr>
              <a:t>Допинг</a:t>
            </a:r>
            <a:r>
              <a:rPr lang="en-GB" sz="3200" dirty="0" smtClean="0">
                <a:solidFill>
                  <a:schemeClr val="accent6"/>
                </a:solidFill>
              </a:rPr>
              <a:t>  </a:t>
            </a:r>
            <a:br>
              <a:rPr lang="en-GB" sz="3200" dirty="0" smtClean="0">
                <a:solidFill>
                  <a:schemeClr val="accent6"/>
                </a:solidFill>
              </a:rPr>
            </a:br>
            <a:r>
              <a:rPr lang="ru-RU" sz="2400" dirty="0" smtClean="0">
                <a:solidFill>
                  <a:schemeClr val="accent6"/>
                </a:solidFill>
              </a:rPr>
              <a:t>(</a:t>
            </a:r>
            <a:r>
              <a:rPr lang="ru-RU" sz="2400" i="1" dirty="0" err="1" smtClean="0">
                <a:solidFill>
                  <a:schemeClr val="accent6"/>
                </a:solidFill>
              </a:rPr>
              <a:t>doping</a:t>
            </a:r>
            <a:r>
              <a:rPr lang="ru-RU" sz="2400" dirty="0" smtClean="0">
                <a:solidFill>
                  <a:schemeClr val="accent6"/>
                </a:solidFill>
              </a:rPr>
              <a:t>, от англ. </a:t>
            </a:r>
            <a:r>
              <a:rPr lang="en-US" sz="2400" i="1" dirty="0" smtClean="0">
                <a:solidFill>
                  <a:schemeClr val="accent6"/>
                </a:solidFill>
              </a:rPr>
              <a:t>to</a:t>
            </a:r>
            <a:r>
              <a:rPr lang="en-US" sz="2400" dirty="0" smtClean="0">
                <a:solidFill>
                  <a:schemeClr val="accent6"/>
                </a:solidFill>
              </a:rPr>
              <a:t> </a:t>
            </a:r>
            <a:r>
              <a:rPr lang="ru-RU" sz="2400" i="1" dirty="0" err="1" smtClean="0">
                <a:solidFill>
                  <a:schemeClr val="accent6"/>
                </a:solidFill>
              </a:rPr>
              <a:t>dope</a:t>
            </a:r>
            <a:r>
              <a:rPr lang="ru-RU" sz="2400" dirty="0" smtClean="0">
                <a:solidFill>
                  <a:schemeClr val="accent6"/>
                </a:solidFill>
              </a:rPr>
              <a:t> – давать наркотики) 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323850" y="1341444"/>
            <a:ext cx="8496300" cy="5183187"/>
          </a:xfrm>
        </p:spPr>
        <p:txBody>
          <a:bodyPr/>
          <a:lstStyle/>
          <a:p>
            <a:pPr marL="185738" indent="-185738">
              <a:buFontTx/>
              <a:buChar char="-"/>
            </a:pPr>
            <a:r>
              <a:rPr lang="ru-RU" sz="2800" dirty="0" smtClean="0">
                <a:solidFill>
                  <a:schemeClr val="accent6"/>
                </a:solidFill>
              </a:rPr>
              <a:t>- сознательное использование веществ и(или методов) с целью – искусственно усилить физическую активность и выносливость на время спортивных соревнований</a:t>
            </a:r>
          </a:p>
          <a:p>
            <a:pPr marL="185738" indent="-185738">
              <a:buFontTx/>
              <a:buChar char="-"/>
            </a:pPr>
            <a:r>
              <a:rPr lang="ru-RU" sz="2800" dirty="0" smtClean="0">
                <a:solidFill>
                  <a:schemeClr val="accent6"/>
                </a:solidFill>
              </a:rPr>
              <a:t>- социальное явление, противоречащее духу спорта с его базовыми ориентирами на честное мирное соперничество, подрывающее доверие к нему общества</a:t>
            </a:r>
          </a:p>
          <a:p>
            <a:pPr marL="185738" indent="-185738">
              <a:buFontTx/>
              <a:buChar char="-"/>
            </a:pPr>
            <a:r>
              <a:rPr lang="ru-RU" sz="2800" dirty="0" smtClean="0">
                <a:solidFill>
                  <a:schemeClr val="accent6"/>
                </a:solidFill>
              </a:rPr>
              <a:t>- серьезная проблема, значимость которой в настоящее время вышла за рамки спорта и оказалась связана с </a:t>
            </a:r>
            <a:r>
              <a:rPr lang="ru-RU" sz="2800" dirty="0" err="1" smtClean="0">
                <a:solidFill>
                  <a:schemeClr val="accent6"/>
                </a:solidFill>
              </a:rPr>
              <a:t>репутационными</a:t>
            </a:r>
            <a:r>
              <a:rPr lang="ru-RU" sz="2800" dirty="0" smtClean="0">
                <a:solidFill>
                  <a:schemeClr val="accent6"/>
                </a:solidFill>
              </a:rPr>
              <a:t> потерями для страны</a:t>
            </a:r>
          </a:p>
        </p:txBody>
      </p:sp>
    </p:spTree>
    <p:extLst>
      <p:ext uri="{BB962C8B-B14F-4D97-AF65-F5344CB8AC3E}">
        <p14:creationId xmlns="" xmlns:p14="http://schemas.microsoft.com/office/powerpoint/2010/main" val="16756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Заголовок 7"/>
          <p:cNvSpPr txBox="1">
            <a:spLocks noGrp="1"/>
          </p:cNvSpPr>
          <p:nvPr>
            <p:ph type="title"/>
          </p:nvPr>
        </p:nvSpPr>
        <p:spPr>
          <a:xfrm>
            <a:off x="66583" y="227107"/>
            <a:ext cx="9144000" cy="119697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2800" b="1">
                <a:solidFill>
                  <a:srgbClr val="021A87"/>
                </a:solidFill>
              </a:defRPr>
            </a:pPr>
            <a:r>
              <a:rPr dirty="0"/>
              <a:t>ФАЛЬСИФИКАЦИЯ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dirty="0" smtClean="0"/>
              <a:t>ИЛИ </a:t>
            </a:r>
            <a:r>
              <a:rPr dirty="0"/>
              <a:t/>
            </a:r>
            <a:br>
              <a:rPr dirty="0"/>
            </a:br>
            <a:r>
              <a:rPr dirty="0"/>
              <a:t>ПОПЫТКА ФАЛЬСИФИКАЦИИ</a:t>
            </a:r>
          </a:p>
        </p:txBody>
      </p:sp>
      <p:sp>
        <p:nvSpPr>
          <p:cNvPr id="305" name="TextBox 9"/>
          <p:cNvSpPr txBox="1"/>
          <p:nvPr/>
        </p:nvSpPr>
        <p:spPr>
          <a:xfrm>
            <a:off x="379105" y="2636913"/>
            <a:ext cx="4912976" cy="26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182563" indent="-182563">
              <a:buSzPct val="100000"/>
              <a:buFont typeface="Arial"/>
              <a:buChar char="•"/>
              <a:defRPr sz="2400">
                <a:latin typeface="Constantia"/>
                <a:ea typeface="Constantia"/>
                <a:cs typeface="Constantia"/>
                <a:sym typeface="Constantia"/>
              </a:defRPr>
            </a:pP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  <a:sym typeface="Calibri"/>
              </a:rPr>
              <a:t>предоставление</a:t>
            </a:r>
            <a:r>
              <a:rPr dirty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  <a:sym typeface="Calibri"/>
              </a:rPr>
              <a:t>ложной</a:t>
            </a:r>
            <a:r>
              <a:rPr dirty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  <a:sym typeface="Calibri"/>
              </a:rPr>
              <a:t>информации</a:t>
            </a:r>
            <a:r>
              <a:rPr dirty="0"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во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время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процедуры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тестирования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endParaRPr sz="3200" dirty="0">
              <a:latin typeface="Arial" pitchFamily="34" charset="0"/>
              <a:cs typeface="Arial" pitchFamily="34" charset="0"/>
            </a:endParaRPr>
          </a:p>
          <a:p>
            <a:pPr marL="182563" indent="-182563">
              <a:buSzPct val="100000"/>
              <a:buFont typeface="Arial"/>
              <a:buChar char="•"/>
              <a:defRPr sz="2400"/>
            </a:pPr>
            <a:endParaRPr sz="1000" dirty="0">
              <a:latin typeface="Arial" pitchFamily="34" charset="0"/>
              <a:cs typeface="Arial" pitchFamily="34" charset="0"/>
            </a:endParaRPr>
          </a:p>
          <a:p>
            <a:pPr marL="182563" indent="-182563">
              <a:buSzPct val="100000"/>
              <a:buFont typeface="Arial"/>
              <a:buChar char="•"/>
              <a:defRPr sz="2400"/>
            </a:pP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изменение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идентификационного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кода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endParaRPr sz="3200" dirty="0">
              <a:latin typeface="Arial" pitchFamily="34" charset="0"/>
              <a:cs typeface="Arial" pitchFamily="34" charset="0"/>
            </a:endParaRPr>
          </a:p>
          <a:p>
            <a:pPr marL="182563" indent="-182563">
              <a:buSzPct val="100000"/>
              <a:buFont typeface="Arial"/>
              <a:buChar char="•"/>
              <a:defRPr sz="2400"/>
            </a:pPr>
            <a:endParaRPr sz="1000" dirty="0">
              <a:latin typeface="Arial" pitchFamily="34" charset="0"/>
              <a:cs typeface="Arial" pitchFamily="34" charset="0"/>
            </a:endParaRPr>
          </a:p>
          <a:p>
            <a:pPr marL="182563" indent="-182563">
              <a:buSzPct val="100000"/>
              <a:buFont typeface="Arial"/>
              <a:buChar char="•"/>
              <a:defRPr sz="2400"/>
            </a:pP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поврежден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ие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ё</a:t>
            </a:r>
            <a:r>
              <a:rPr dirty="0" err="1" smtClean="0">
                <a:latin typeface="Arial" pitchFamily="34" charset="0"/>
                <a:cs typeface="Arial" pitchFamily="34" charset="0"/>
              </a:rPr>
              <a:t>мкости</a:t>
            </a:r>
            <a:r>
              <a:rPr dirty="0" smtClean="0"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latin typeface="Arial" pitchFamily="34" charset="0"/>
                <a:cs typeface="Arial" pitchFamily="34" charset="0"/>
              </a:rPr>
              <a:t>с </a:t>
            </a:r>
            <a:r>
              <a:rPr dirty="0" err="1">
                <a:latin typeface="Arial" pitchFamily="34" charset="0"/>
                <a:cs typeface="Arial" pitchFamily="34" charset="0"/>
              </a:rPr>
              <a:t>пробой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06" name="TextBox 6"/>
          <p:cNvSpPr txBox="1"/>
          <p:nvPr/>
        </p:nvSpPr>
        <p:spPr>
          <a:xfrm>
            <a:off x="679345" y="1855019"/>
            <a:ext cx="205263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/>
            </a:lvl1pPr>
          </a:lstStyle>
          <a:p>
            <a:r>
              <a:rPr dirty="0"/>
              <a:t>НАПРИМЕР:</a:t>
            </a:r>
          </a:p>
        </p:txBody>
      </p:sp>
      <p:pic>
        <p:nvPicPr>
          <p:cNvPr id="307" name="Рисунок 1" descr="Рисунок 1"/>
          <p:cNvPicPr>
            <a:picLocks noChangeAspect="1"/>
          </p:cNvPicPr>
          <p:nvPr/>
        </p:nvPicPr>
        <p:blipFill>
          <a:blip r:embed="rId3"/>
          <a:srcRect l="34644" t="25850" r="36417" b="34250"/>
          <a:stretch>
            <a:fillRect/>
          </a:stretch>
        </p:blipFill>
        <p:spPr>
          <a:xfrm>
            <a:off x="5159463" y="1859179"/>
            <a:ext cx="3726658" cy="3586045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99975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Заголовок 1"/>
          <p:cNvSpPr txBox="1">
            <a:spLocks noGrp="1"/>
          </p:cNvSpPr>
          <p:nvPr>
            <p:ph type="title"/>
          </p:nvPr>
        </p:nvSpPr>
        <p:spPr>
          <a:xfrm>
            <a:off x="1128935" y="44758"/>
            <a:ext cx="6858000" cy="1052513"/>
          </a:xfrm>
          <a:prstGeom prst="rect">
            <a:avLst/>
          </a:prstGeom>
        </p:spPr>
        <p:txBody>
          <a:bodyPr/>
          <a:lstStyle/>
          <a:p>
            <a:pPr>
              <a:defRPr sz="2800" b="1">
                <a:solidFill>
                  <a:srgbClr val="00B050"/>
                </a:solidFill>
              </a:defRPr>
            </a:pPr>
            <a:r>
              <a:rPr dirty="0">
                <a:solidFill>
                  <a:srgbClr val="021A86"/>
                </a:solidFill>
              </a:rPr>
              <a:t>ОБЛАДАНИЕ ЗАПРЕЩЕННЫМИ СУБСТАНЦИЯМИ И МЕТОДАМИ</a:t>
            </a:r>
            <a:r>
              <a:rPr dirty="0"/>
              <a:t> </a:t>
            </a:r>
          </a:p>
        </p:txBody>
      </p:sp>
      <p:sp>
        <p:nvSpPr>
          <p:cNvPr id="313" name="TextBox 10"/>
          <p:cNvSpPr txBox="1"/>
          <p:nvPr/>
        </p:nvSpPr>
        <p:spPr>
          <a:xfrm>
            <a:off x="273526" y="1192833"/>
            <a:ext cx="8568953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/>
            </a:pPr>
            <a:r>
              <a:rPr dirty="0" err="1"/>
              <a:t>Спортсмен</a:t>
            </a:r>
            <a:r>
              <a:rPr dirty="0"/>
              <a:t> / </a:t>
            </a:r>
            <a:r>
              <a:rPr dirty="0" err="1"/>
              <a:t>тренер</a:t>
            </a:r>
            <a:r>
              <a:rPr dirty="0"/>
              <a:t> </a:t>
            </a:r>
            <a:r>
              <a:rPr lang="ru-RU" dirty="0" smtClean="0"/>
              <a:t>и другой персонал спортсмена </a:t>
            </a:r>
            <a:r>
              <a:rPr dirty="0" err="1" smtClean="0"/>
              <a:t>не</a:t>
            </a:r>
            <a:r>
              <a:rPr dirty="0" smtClean="0"/>
              <a:t> </a:t>
            </a:r>
            <a:r>
              <a:rPr dirty="0" err="1"/>
              <a:t>имеет</a:t>
            </a:r>
            <a:r>
              <a:rPr dirty="0"/>
              <a:t> </a:t>
            </a:r>
            <a:r>
              <a:rPr dirty="0" err="1"/>
              <a:t>право</a:t>
            </a:r>
            <a:r>
              <a:rPr dirty="0"/>
              <a:t> </a:t>
            </a:r>
            <a:r>
              <a:rPr dirty="0" err="1"/>
              <a:t>хранить</a:t>
            </a:r>
            <a:r>
              <a:rPr dirty="0"/>
              <a:t> </a:t>
            </a:r>
            <a:r>
              <a:rPr dirty="0" err="1"/>
              <a:t>препарат</a:t>
            </a:r>
            <a:r>
              <a:rPr dirty="0"/>
              <a:t>, </a:t>
            </a:r>
            <a:r>
              <a:rPr dirty="0" err="1"/>
              <a:t>содержащий</a:t>
            </a:r>
            <a:r>
              <a:rPr dirty="0"/>
              <a:t> </a:t>
            </a:r>
            <a:r>
              <a:rPr dirty="0" err="1"/>
              <a:t>запрещенную</a:t>
            </a:r>
            <a:r>
              <a:rPr dirty="0"/>
              <a:t> </a:t>
            </a:r>
            <a:r>
              <a:rPr dirty="0" err="1"/>
              <a:t>субстанцию</a:t>
            </a:r>
            <a:r>
              <a:rPr dirty="0"/>
              <a:t>,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запрещенный</a:t>
            </a:r>
            <a:r>
              <a:rPr dirty="0"/>
              <a:t> </a:t>
            </a:r>
            <a:r>
              <a:rPr dirty="0" err="1"/>
              <a:t>метод</a:t>
            </a:r>
            <a:endParaRPr dirty="0"/>
          </a:p>
          <a:p>
            <a:pPr algn="ctr">
              <a:defRPr sz="2400"/>
            </a:pPr>
            <a:endParaRPr sz="800" dirty="0"/>
          </a:p>
          <a:p>
            <a:pPr>
              <a:defRPr sz="2400" b="1">
                <a:solidFill>
                  <a:srgbClr val="FF0000"/>
                </a:solidFill>
              </a:defRPr>
            </a:pPr>
            <a:r>
              <a:rPr dirty="0"/>
              <a:t>ТОЛЬКО ВРАЧ </a:t>
            </a:r>
            <a:r>
              <a:rPr lang="ru-RU" dirty="0" smtClean="0"/>
              <a:t>- </a:t>
            </a:r>
            <a:r>
              <a:rPr dirty="0" err="1" smtClean="0"/>
              <a:t>для</a:t>
            </a:r>
            <a:r>
              <a:rPr dirty="0" smtClean="0"/>
              <a:t> </a:t>
            </a:r>
            <a:r>
              <a:rPr dirty="0" err="1"/>
              <a:t>оказания</a:t>
            </a:r>
            <a:r>
              <a:rPr dirty="0"/>
              <a:t> </a:t>
            </a:r>
            <a:r>
              <a:rPr u="sng" dirty="0" err="1"/>
              <a:t>экстренной</a:t>
            </a:r>
            <a:r>
              <a:rPr dirty="0"/>
              <a:t> </a:t>
            </a:r>
            <a:r>
              <a:rPr dirty="0" err="1"/>
              <a:t>медицинской</a:t>
            </a:r>
            <a:r>
              <a:rPr dirty="0"/>
              <a:t> </a:t>
            </a:r>
            <a:r>
              <a:rPr dirty="0" err="1"/>
              <a:t>помощи</a:t>
            </a:r>
            <a:r>
              <a:rPr dirty="0"/>
              <a:t> !</a:t>
            </a:r>
            <a:endParaRPr sz="3200" dirty="0"/>
          </a:p>
        </p:txBody>
      </p:sp>
      <p:sp>
        <p:nvSpPr>
          <p:cNvPr id="314" name="TextBox 22"/>
          <p:cNvSpPr txBox="1"/>
          <p:nvPr/>
        </p:nvSpPr>
        <p:spPr>
          <a:xfrm>
            <a:off x="4551660" y="3697543"/>
            <a:ext cx="4248472" cy="1569660"/>
          </a:xfrm>
          <a:prstGeom prst="rect">
            <a:avLst/>
          </a:prstGeom>
          <a:ln>
            <a:solidFill>
              <a:srgbClr val="00B05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 b="1">
                <a:solidFill>
                  <a:srgbClr val="021A85"/>
                </a:solidFill>
              </a:defRPr>
            </a:lvl1pPr>
          </a:lstStyle>
          <a:p>
            <a:pPr algn="l"/>
            <a:r>
              <a:rPr dirty="0" err="1"/>
              <a:t>Исключение</a:t>
            </a:r>
            <a:r>
              <a:rPr dirty="0"/>
              <a:t> – </a:t>
            </a:r>
            <a:r>
              <a:rPr dirty="0" err="1"/>
              <a:t>наличие</a:t>
            </a:r>
            <a:r>
              <a:rPr dirty="0"/>
              <a:t> у </a:t>
            </a:r>
            <a:r>
              <a:rPr dirty="0" err="1"/>
              <a:t>спортсмена</a:t>
            </a:r>
            <a:r>
              <a:rPr dirty="0"/>
              <a:t> </a:t>
            </a:r>
            <a:r>
              <a:rPr dirty="0" err="1"/>
              <a:t>разрешения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ТИ!</a:t>
            </a:r>
          </a:p>
        </p:txBody>
      </p:sp>
      <p:pic>
        <p:nvPicPr>
          <p:cNvPr id="315" name="Рисунок 5" descr="Рисунок 5"/>
          <p:cNvPicPr>
            <a:picLocks noChangeAspect="1"/>
          </p:cNvPicPr>
          <p:nvPr/>
        </p:nvPicPr>
        <p:blipFill>
          <a:blip r:embed="rId3"/>
          <a:srcRect l="27168" t="25250" r="27058" b="23282"/>
          <a:stretch>
            <a:fillRect/>
          </a:stretch>
        </p:blipFill>
        <p:spPr>
          <a:xfrm>
            <a:off x="683569" y="3429000"/>
            <a:ext cx="3528392" cy="3096344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93339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1844675"/>
            <a:ext cx="8229600" cy="36337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just">
              <a:buSzTx/>
              <a:buNone/>
            </a:lvl1pPr>
          </a:lstStyle>
          <a:p>
            <a:r>
              <a:rPr dirty="0" err="1"/>
              <a:t>Любой</a:t>
            </a:r>
            <a:r>
              <a:rPr dirty="0"/>
              <a:t> </a:t>
            </a:r>
            <a:r>
              <a:rPr dirty="0" err="1"/>
              <a:t>тренер</a:t>
            </a:r>
            <a:r>
              <a:rPr dirty="0"/>
              <a:t>, </a:t>
            </a:r>
            <a:r>
              <a:rPr dirty="0" err="1"/>
              <a:t>педагог</a:t>
            </a:r>
            <a:r>
              <a:rPr dirty="0"/>
              <a:t>, </a:t>
            </a:r>
            <a:r>
              <a:rPr dirty="0" err="1"/>
              <a:t>менеджер</a:t>
            </a:r>
            <a:r>
              <a:rPr dirty="0"/>
              <a:t>, </a:t>
            </a:r>
            <a:r>
              <a:rPr dirty="0" err="1"/>
              <a:t>агент</a:t>
            </a:r>
            <a:r>
              <a:rPr dirty="0"/>
              <a:t>, </a:t>
            </a:r>
            <a:r>
              <a:rPr dirty="0" err="1"/>
              <a:t>технический</a:t>
            </a:r>
            <a:r>
              <a:rPr dirty="0"/>
              <a:t> </a:t>
            </a:r>
            <a:r>
              <a:rPr dirty="0" err="1"/>
              <a:t>персонал</a:t>
            </a:r>
            <a:r>
              <a:rPr dirty="0"/>
              <a:t> </a:t>
            </a:r>
            <a:r>
              <a:rPr dirty="0" err="1"/>
              <a:t>команды</a:t>
            </a:r>
            <a:r>
              <a:rPr dirty="0"/>
              <a:t>, </a:t>
            </a:r>
            <a:r>
              <a:rPr dirty="0" err="1"/>
              <a:t>официальное</a:t>
            </a:r>
            <a:r>
              <a:rPr dirty="0"/>
              <a:t> </a:t>
            </a:r>
            <a:r>
              <a:rPr dirty="0" err="1"/>
              <a:t>лицо</a:t>
            </a:r>
            <a:r>
              <a:rPr dirty="0"/>
              <a:t>, </a:t>
            </a:r>
            <a:r>
              <a:rPr dirty="0" err="1"/>
              <a:t>медицинский</a:t>
            </a:r>
            <a:r>
              <a:rPr dirty="0"/>
              <a:t>, </a:t>
            </a:r>
            <a:r>
              <a:rPr dirty="0" err="1"/>
              <a:t>парамедицинский</a:t>
            </a:r>
            <a:r>
              <a:rPr dirty="0"/>
              <a:t> </a:t>
            </a:r>
            <a:r>
              <a:rPr dirty="0" err="1"/>
              <a:t>персонал</a:t>
            </a:r>
            <a:r>
              <a:rPr dirty="0"/>
              <a:t>, </a:t>
            </a:r>
            <a:r>
              <a:rPr b="1" dirty="0" err="1"/>
              <a:t>родитель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любое</a:t>
            </a:r>
            <a:r>
              <a:rPr dirty="0"/>
              <a:t> </a:t>
            </a:r>
            <a:r>
              <a:rPr dirty="0" err="1"/>
              <a:t>иное</a:t>
            </a:r>
            <a:r>
              <a:rPr dirty="0"/>
              <a:t> </a:t>
            </a:r>
            <a:r>
              <a:rPr dirty="0" err="1"/>
              <a:t>Лицо</a:t>
            </a:r>
            <a:r>
              <a:rPr dirty="0"/>
              <a:t>, </a:t>
            </a:r>
            <a:r>
              <a:rPr dirty="0" err="1"/>
              <a:t>работающее</a:t>
            </a:r>
            <a:r>
              <a:rPr dirty="0"/>
              <a:t> </a:t>
            </a: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Спортсменом</a:t>
            </a:r>
            <a:r>
              <a:rPr dirty="0"/>
              <a:t>, </a:t>
            </a:r>
            <a:r>
              <a:rPr dirty="0" err="1"/>
              <a:t>оказывающее</a:t>
            </a:r>
            <a:r>
              <a:rPr dirty="0"/>
              <a:t> </a:t>
            </a:r>
            <a:r>
              <a:rPr dirty="0" err="1"/>
              <a:t>ему</a:t>
            </a:r>
            <a:r>
              <a:rPr dirty="0"/>
              <a:t> </a:t>
            </a:r>
            <a:r>
              <a:rPr dirty="0" err="1"/>
              <a:t>медицинскую</a:t>
            </a:r>
            <a:r>
              <a:rPr dirty="0"/>
              <a:t> </a:t>
            </a:r>
            <a:r>
              <a:rPr dirty="0" err="1"/>
              <a:t>помощь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помогающее</a:t>
            </a:r>
            <a:r>
              <a:rPr dirty="0"/>
              <a:t> </a:t>
            </a:r>
            <a:r>
              <a:rPr dirty="0" err="1"/>
              <a:t>Спортсмену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подготовке</a:t>
            </a:r>
            <a:r>
              <a:rPr dirty="0"/>
              <a:t> и </a:t>
            </a:r>
            <a:r>
              <a:rPr dirty="0" err="1"/>
              <a:t>участии</a:t>
            </a:r>
            <a:r>
              <a:rPr dirty="0"/>
              <a:t> в </a:t>
            </a:r>
            <a:r>
              <a:rPr dirty="0" err="1"/>
              <a:t>спортивных</a:t>
            </a:r>
            <a:r>
              <a:rPr dirty="0"/>
              <a:t> </a:t>
            </a:r>
            <a:r>
              <a:rPr dirty="0" err="1"/>
              <a:t>Соревнованиях</a:t>
            </a:r>
            <a:r>
              <a:rPr dirty="0"/>
              <a:t>.</a:t>
            </a:r>
          </a:p>
        </p:txBody>
      </p:sp>
      <p:sp>
        <p:nvSpPr>
          <p:cNvPr id="346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4626" y="6400564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347" name="Кто является персоналом спортсмена?"/>
          <p:cNvSpPr txBox="1"/>
          <p:nvPr/>
        </p:nvSpPr>
        <p:spPr>
          <a:xfrm>
            <a:off x="506365" y="633869"/>
            <a:ext cx="592751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+mn-lt"/>
              </a:rPr>
              <a:t>Кто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является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персоналом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спортсмена</a:t>
            </a:r>
            <a:r>
              <a:rPr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2946398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321" name="Как не нарушить антидопинговые правила?"/>
          <p:cNvSpPr txBox="1"/>
          <p:nvPr/>
        </p:nvSpPr>
        <p:spPr>
          <a:xfrm>
            <a:off x="172990" y="545147"/>
            <a:ext cx="6735624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+mn-lt"/>
              </a:rPr>
              <a:t>Как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не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нарушить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антидопинговые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правила</a:t>
            </a:r>
            <a:r>
              <a:rPr dirty="0">
                <a:latin typeface="+mn-lt"/>
              </a:rPr>
              <a:t>?</a:t>
            </a:r>
          </a:p>
        </p:txBody>
      </p:sp>
      <p:sp>
        <p:nvSpPr>
          <p:cNvPr id="322" name="Текст"/>
          <p:cNvSpPr txBox="1"/>
          <p:nvPr/>
        </p:nvSpPr>
        <p:spPr>
          <a:xfrm>
            <a:off x="4507243" y="3249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323" name="Текст"/>
          <p:cNvSpPr txBox="1"/>
          <p:nvPr/>
        </p:nvSpPr>
        <p:spPr>
          <a:xfrm>
            <a:off x="4602495" y="3376930"/>
            <a:ext cx="14523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 </a:t>
            </a:r>
          </a:p>
        </p:txBody>
      </p:sp>
      <p:sp>
        <p:nvSpPr>
          <p:cNvPr id="324" name="Помни:…"/>
          <p:cNvSpPr txBox="1"/>
          <p:nvPr/>
        </p:nvSpPr>
        <p:spPr>
          <a:xfrm>
            <a:off x="296348" y="1299438"/>
            <a:ext cx="8236181" cy="449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600"/>
            </a:pPr>
            <a:endParaRPr dirty="0"/>
          </a:p>
          <a:p>
            <a:pPr marL="260684" indent="-260684">
              <a:buSzPct val="100000"/>
              <a:buChar char="•"/>
              <a:defRPr sz="2600"/>
            </a:pPr>
            <a:r>
              <a:rPr dirty="0" err="1"/>
              <a:t>Спортсмен</a:t>
            </a:r>
            <a:r>
              <a:rPr dirty="0"/>
              <a:t>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/>
              <a:t>оформить</a:t>
            </a:r>
            <a:r>
              <a:rPr dirty="0"/>
              <a:t> </a:t>
            </a:r>
            <a:r>
              <a:rPr dirty="0" err="1"/>
              <a:t>разрешение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ТИ </a:t>
            </a:r>
            <a:r>
              <a:rPr b="1" dirty="0">
                <a:solidFill>
                  <a:srgbClr val="FF2600"/>
                </a:solidFill>
              </a:rPr>
              <a:t>ДО </a:t>
            </a:r>
            <a:r>
              <a:rPr dirty="0" err="1"/>
              <a:t>употребления</a:t>
            </a:r>
            <a:r>
              <a:rPr dirty="0"/>
              <a:t> </a:t>
            </a:r>
            <a:r>
              <a:rPr dirty="0" err="1"/>
              <a:t>запрещенной</a:t>
            </a:r>
            <a:r>
              <a:rPr dirty="0"/>
              <a:t> </a:t>
            </a:r>
            <a:r>
              <a:rPr dirty="0" err="1"/>
              <a:t>субстанции</a:t>
            </a:r>
            <a:endParaRPr dirty="0"/>
          </a:p>
          <a:p>
            <a:pPr>
              <a:defRPr sz="2600"/>
            </a:pPr>
            <a:endParaRPr dirty="0">
              <a:solidFill>
                <a:srgbClr val="FF2600"/>
              </a:solidFill>
            </a:endParaRPr>
          </a:p>
          <a:p>
            <a:pPr marL="260684" indent="-260684">
              <a:buSzPct val="100000"/>
              <a:buChar char="•"/>
              <a:defRPr sz="2600"/>
            </a:pPr>
            <a:r>
              <a:rPr dirty="0" err="1"/>
              <a:t>Форма</a:t>
            </a:r>
            <a:r>
              <a:rPr dirty="0"/>
              <a:t> </a:t>
            </a:r>
            <a:r>
              <a:rPr dirty="0" err="1"/>
              <a:t>запроса</a:t>
            </a:r>
            <a:r>
              <a:rPr dirty="0"/>
              <a:t> и </a:t>
            </a:r>
            <a:r>
              <a:rPr dirty="0" err="1"/>
              <a:t>перечень</a:t>
            </a:r>
            <a:r>
              <a:rPr dirty="0"/>
              <a:t> </a:t>
            </a:r>
            <a:r>
              <a:rPr dirty="0" err="1"/>
              <a:t>необходимых</a:t>
            </a:r>
            <a:r>
              <a:rPr dirty="0"/>
              <a:t> </a:t>
            </a:r>
            <a:r>
              <a:rPr dirty="0" err="1"/>
              <a:t>документов</a:t>
            </a:r>
            <a:r>
              <a:rPr dirty="0"/>
              <a:t> </a:t>
            </a:r>
            <a:r>
              <a:rPr dirty="0" err="1"/>
              <a:t>доступен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РУСАДА в </a:t>
            </a:r>
            <a:r>
              <a:rPr dirty="0" err="1"/>
              <a:t>разделе</a:t>
            </a:r>
            <a:r>
              <a:rPr dirty="0"/>
              <a:t> «</a:t>
            </a:r>
            <a:r>
              <a:rPr dirty="0" err="1"/>
              <a:t>Препараты</a:t>
            </a:r>
            <a:r>
              <a:rPr dirty="0"/>
              <a:t> -&gt; ТИ»</a:t>
            </a:r>
            <a:endParaRPr dirty="0">
              <a:solidFill>
                <a:srgbClr val="FF2600"/>
              </a:solidFill>
            </a:endParaRPr>
          </a:p>
          <a:p>
            <a:pPr>
              <a:defRPr sz="2600"/>
            </a:pPr>
            <a:endParaRPr dirty="0">
              <a:solidFill>
                <a:srgbClr val="FF2600"/>
              </a:solidFill>
            </a:endParaRPr>
          </a:p>
          <a:p>
            <a:pPr marL="260684" indent="-260684">
              <a:buSzPct val="100000"/>
              <a:buChar char="•"/>
              <a:defRPr sz="2600"/>
            </a:pPr>
            <a:r>
              <a:rPr dirty="0" err="1"/>
              <a:t>Есть</a:t>
            </a:r>
            <a:r>
              <a:rPr dirty="0"/>
              <a:t> </a:t>
            </a:r>
            <a:r>
              <a:rPr dirty="0" err="1"/>
              <a:t>вопросы</a:t>
            </a:r>
            <a:r>
              <a:rPr dirty="0"/>
              <a:t>? </a:t>
            </a:r>
            <a:endParaRPr lang="ru-RU" dirty="0"/>
          </a:p>
          <a:p>
            <a:pPr>
              <a:buSzPct val="100000"/>
              <a:defRPr sz="2600"/>
            </a:pPr>
            <a:r>
              <a:rPr lang="ru-RU" dirty="0"/>
              <a:t>	</a:t>
            </a:r>
            <a:r>
              <a:rPr lang="ru-RU" b="1" dirty="0">
                <a:solidFill>
                  <a:srgbClr val="C00000"/>
                </a:solidFill>
              </a:rPr>
              <a:t>консультация специалистов </a:t>
            </a:r>
            <a:r>
              <a:rPr b="1" dirty="0" err="1">
                <a:solidFill>
                  <a:srgbClr val="C00000"/>
                </a:solidFill>
              </a:rPr>
              <a:t>отдел</a:t>
            </a:r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b="1" dirty="0">
                <a:solidFill>
                  <a:srgbClr val="C00000"/>
                </a:solidFill>
              </a:rPr>
              <a:t> ТИ</a:t>
            </a:r>
            <a:r>
              <a:rPr lang="ru-RU" b="1" dirty="0">
                <a:solidFill>
                  <a:srgbClr val="C00000"/>
                </a:solidFill>
              </a:rPr>
              <a:t> РУСАДА</a:t>
            </a:r>
            <a:r>
              <a:rPr b="1" dirty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SzPct val="100000"/>
              <a:defRPr sz="2600"/>
            </a:pPr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b="1" dirty="0" err="1">
                <a:solidFill>
                  <a:srgbClr val="C00000"/>
                </a:solidFill>
              </a:rPr>
              <a:t>горяч</a:t>
            </a:r>
            <a:r>
              <a:rPr lang="ru-RU" b="1" dirty="0" err="1">
                <a:solidFill>
                  <a:srgbClr val="C00000"/>
                </a:solidFill>
              </a:rPr>
              <a:t>ая</a:t>
            </a:r>
            <a:r>
              <a:rPr b="1" dirty="0">
                <a:solidFill>
                  <a:srgbClr val="C00000"/>
                </a:solidFill>
              </a:rPr>
              <a:t> </a:t>
            </a:r>
            <a:r>
              <a:rPr b="1" dirty="0" err="1">
                <a:solidFill>
                  <a:srgbClr val="C00000"/>
                </a:solidFill>
              </a:rPr>
              <a:t>лини</a:t>
            </a:r>
            <a:r>
              <a:rPr lang="ru-RU" b="1" dirty="0">
                <a:solidFill>
                  <a:srgbClr val="C00000"/>
                </a:solidFill>
              </a:rPr>
              <a:t>я</a:t>
            </a:r>
            <a:r>
              <a:rPr b="1" dirty="0">
                <a:solidFill>
                  <a:srgbClr val="C00000"/>
                </a:solidFill>
              </a:rPr>
              <a:t> РУСАДА: 8 (800) 770-03-32</a:t>
            </a:r>
          </a:p>
        </p:txBody>
      </p:sp>
    </p:spTree>
    <p:extLst>
      <p:ext uri="{BB962C8B-B14F-4D97-AF65-F5344CB8AC3E}">
        <p14:creationId xmlns="" xmlns:p14="http://schemas.microsoft.com/office/powerpoint/2010/main" val="19154220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Заголовок 3"/>
          <p:cNvSpPr txBox="1">
            <a:spLocks noGrp="1"/>
          </p:cNvSpPr>
          <p:nvPr>
            <p:ph type="title"/>
          </p:nvPr>
        </p:nvSpPr>
        <p:spPr>
          <a:xfrm>
            <a:off x="1143000" y="260350"/>
            <a:ext cx="6858000" cy="86360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50391">
              <a:defRPr sz="2604" b="1">
                <a:solidFill>
                  <a:srgbClr val="021A87"/>
                </a:solidFill>
              </a:defRPr>
            </a:pPr>
            <a:r>
              <a:rPr sz="2800" dirty="0"/>
              <a:t>РАСПРОСТРАНЕНИЕ ИЛИ </a:t>
            </a:r>
            <a:br>
              <a:rPr sz="2800" dirty="0"/>
            </a:br>
            <a:r>
              <a:rPr sz="2800" dirty="0"/>
              <a:t>ПОПЫТКА РАСПРОСТРАНЕНИЯ</a:t>
            </a:r>
          </a:p>
        </p:txBody>
      </p:sp>
      <p:sp>
        <p:nvSpPr>
          <p:cNvPr id="327" name="Прямоугольник 6"/>
          <p:cNvSpPr txBox="1"/>
          <p:nvPr/>
        </p:nvSpPr>
        <p:spPr>
          <a:xfrm>
            <a:off x="3437334" y="3500438"/>
            <a:ext cx="210621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328" name="Заголовок 3"/>
          <p:cNvSpPr txBox="1"/>
          <p:nvPr/>
        </p:nvSpPr>
        <p:spPr>
          <a:xfrm>
            <a:off x="1143000" y="3383291"/>
            <a:ext cx="6858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 b="1">
                <a:solidFill>
                  <a:srgbClr val="021A88"/>
                </a:solidFill>
              </a:defRPr>
            </a:lvl1pPr>
          </a:lstStyle>
          <a:p>
            <a:r>
              <a:rPr dirty="0"/>
              <a:t>НАЗНАЧЕНИЕ ИЛИ ПОПЫТКА НАЗНАЧЕНИЯ</a:t>
            </a:r>
          </a:p>
        </p:txBody>
      </p:sp>
      <p:sp>
        <p:nvSpPr>
          <p:cNvPr id="329" name="TextBox 19"/>
          <p:cNvSpPr txBox="1"/>
          <p:nvPr/>
        </p:nvSpPr>
        <p:spPr>
          <a:xfrm>
            <a:off x="1979712" y="1812105"/>
            <a:ext cx="489654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800"/>
            </a:lvl1pPr>
          </a:lstStyle>
          <a:p>
            <a:r>
              <a:rPr dirty="0" err="1">
                <a:latin typeface="Arial" pitchFamily="34" charset="0"/>
                <a:cs typeface="Arial" pitchFamily="34" charset="0"/>
              </a:rPr>
              <a:t>Период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дисквалификации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может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быть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пожизненным</a:t>
            </a:r>
            <a:r>
              <a:rPr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30" name="TextBox 22"/>
          <p:cNvSpPr txBox="1"/>
          <p:nvPr/>
        </p:nvSpPr>
        <p:spPr>
          <a:xfrm>
            <a:off x="1979712" y="4724579"/>
            <a:ext cx="54006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400"/>
            </a:lvl1pPr>
          </a:lstStyle>
          <a:p>
            <a:r>
              <a:rPr sz="2800" dirty="0" err="1">
                <a:latin typeface="Arial" pitchFamily="34" charset="0"/>
                <a:cs typeface="Arial" pitchFamily="34" charset="0"/>
              </a:rPr>
              <a:t>Исключение</a:t>
            </a:r>
            <a:r>
              <a:rPr sz="2800" dirty="0">
                <a:latin typeface="Arial" pitchFamily="34" charset="0"/>
                <a:cs typeface="Arial" pitchFamily="34" charset="0"/>
              </a:rPr>
              <a:t> – </a:t>
            </a:r>
            <a:r>
              <a:rPr sz="2800" dirty="0" err="1">
                <a:latin typeface="Arial" pitchFamily="34" charset="0"/>
                <a:cs typeface="Arial" pitchFamily="34" charset="0"/>
              </a:rPr>
              <a:t>наличие</a:t>
            </a:r>
            <a:r>
              <a:rPr sz="2800" dirty="0">
                <a:latin typeface="Arial" pitchFamily="34" charset="0"/>
                <a:cs typeface="Arial" pitchFamily="34" charset="0"/>
              </a:rPr>
              <a:t> у </a:t>
            </a:r>
            <a:r>
              <a:rPr sz="2800" dirty="0" err="1">
                <a:latin typeface="Arial" pitchFamily="34" charset="0"/>
                <a:cs typeface="Arial" pitchFamily="34" charset="0"/>
              </a:rPr>
              <a:t>спортсмена</a:t>
            </a:r>
            <a:r>
              <a:rPr sz="2800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 err="1">
                <a:latin typeface="Arial" pitchFamily="34" charset="0"/>
                <a:cs typeface="Arial" pitchFamily="34" charset="0"/>
              </a:rPr>
              <a:t>разрешения</a:t>
            </a:r>
            <a:r>
              <a:rPr sz="2800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 err="1">
                <a:latin typeface="Arial" pitchFamily="34" charset="0"/>
                <a:cs typeface="Arial" pitchFamily="34" charset="0"/>
              </a:rPr>
              <a:t>на</a:t>
            </a:r>
            <a:r>
              <a:rPr sz="2800" dirty="0">
                <a:latin typeface="Arial" pitchFamily="34" charset="0"/>
                <a:cs typeface="Arial" pitchFamily="34" charset="0"/>
              </a:rPr>
              <a:t> ТИ!</a:t>
            </a:r>
          </a:p>
        </p:txBody>
      </p:sp>
      <p:sp>
        <p:nvSpPr>
          <p:cNvPr id="331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93730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Рисунок 1" descr="Рисунок 1"/>
          <p:cNvPicPr>
            <a:picLocks noChangeAspect="1"/>
          </p:cNvPicPr>
          <p:nvPr/>
        </p:nvPicPr>
        <p:blipFill>
          <a:blip r:embed="rId3"/>
          <a:srcRect l="30508" t="24802" r="31099" b="22701"/>
          <a:stretch>
            <a:fillRect/>
          </a:stretch>
        </p:blipFill>
        <p:spPr>
          <a:xfrm>
            <a:off x="6165057" y="2636912"/>
            <a:ext cx="2456260" cy="2092388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Заголовок 3"/>
          <p:cNvSpPr txBox="1">
            <a:spLocks noGrp="1"/>
          </p:cNvSpPr>
          <p:nvPr>
            <p:ph type="title"/>
          </p:nvPr>
        </p:nvSpPr>
        <p:spPr>
          <a:xfrm>
            <a:off x="859181" y="3335433"/>
            <a:ext cx="6858001" cy="8636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850391">
              <a:defRPr sz="2604" b="1">
                <a:solidFill>
                  <a:srgbClr val="021A88"/>
                </a:solidFill>
              </a:defRPr>
            </a:pPr>
            <a:r>
              <a:rPr lang="ru-RU" sz="2800" dirty="0"/>
              <a:t>ЗАПРЕЩЕННОЕ</a:t>
            </a:r>
            <a:r>
              <a:rPr sz="2800" dirty="0"/>
              <a:t> </a:t>
            </a:r>
            <a:br>
              <a:rPr sz="2800" dirty="0"/>
            </a:br>
            <a:r>
              <a:rPr sz="2800" dirty="0"/>
              <a:t>СОТРУДНИЧЕСТВО</a:t>
            </a:r>
          </a:p>
        </p:txBody>
      </p:sp>
      <p:sp>
        <p:nvSpPr>
          <p:cNvPr id="338" name="Заголовок 3"/>
          <p:cNvSpPr txBox="1"/>
          <p:nvPr/>
        </p:nvSpPr>
        <p:spPr>
          <a:xfrm>
            <a:off x="1143000" y="273379"/>
            <a:ext cx="6858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800" b="1">
                <a:solidFill>
                  <a:srgbClr val="021A86"/>
                </a:solidFill>
              </a:defRPr>
            </a:lvl1pPr>
          </a:lstStyle>
          <a:p>
            <a:r>
              <a:t>СОУЧАСТИЕ</a:t>
            </a:r>
          </a:p>
        </p:txBody>
      </p:sp>
      <p:sp>
        <p:nvSpPr>
          <p:cNvPr id="339" name="TextBox 17"/>
          <p:cNvSpPr txBox="1"/>
          <p:nvPr/>
        </p:nvSpPr>
        <p:spPr>
          <a:xfrm>
            <a:off x="555790" y="796599"/>
            <a:ext cx="8009756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 sz="2800"/>
            </a:lvl1pPr>
          </a:lstStyle>
          <a:p>
            <a:r>
              <a:rPr dirty="0" err="1">
                <a:latin typeface="Arial" pitchFamily="34" charset="0"/>
                <a:cs typeface="Arial" pitchFamily="34" charset="0"/>
              </a:rPr>
              <a:t>Помощь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поощрение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способствование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подстрекательство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вступление</a:t>
            </a:r>
            <a:r>
              <a:rPr dirty="0">
                <a:latin typeface="Arial" pitchFamily="34" charset="0"/>
                <a:cs typeface="Arial" pitchFamily="34" charset="0"/>
              </a:rPr>
              <a:t> в </a:t>
            </a:r>
            <a:r>
              <a:rPr dirty="0" err="1">
                <a:latin typeface="Arial" pitchFamily="34" charset="0"/>
                <a:cs typeface="Arial" pitchFamily="34" charset="0"/>
              </a:rPr>
              <a:t>сговор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сокрытие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или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любой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другой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вид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намеренного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соучастия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включая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нарушение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или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попытку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нарушения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антидопинговых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правил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TextBox 18"/>
          <p:cNvSpPr txBox="1"/>
          <p:nvPr/>
        </p:nvSpPr>
        <p:spPr>
          <a:xfrm>
            <a:off x="395536" y="4653225"/>
            <a:ext cx="7785114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 sz="2800"/>
            </a:lvl1pPr>
          </a:lstStyle>
          <a:p>
            <a:r>
              <a:rPr dirty="0" err="1">
                <a:latin typeface="Arial" pitchFamily="34" charset="0"/>
                <a:cs typeface="Arial" pitchFamily="34" charset="0"/>
              </a:rPr>
              <a:t>Например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сотрудничество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спортсмена</a:t>
            </a:r>
            <a:r>
              <a:rPr dirty="0">
                <a:latin typeface="Arial" pitchFamily="34" charset="0"/>
                <a:cs typeface="Arial" pitchFamily="34" charset="0"/>
              </a:rPr>
              <a:t> в </a:t>
            </a:r>
            <a:r>
              <a:rPr dirty="0" err="1">
                <a:latin typeface="Arial" pitchFamily="34" charset="0"/>
                <a:cs typeface="Arial" pitchFamily="34" charset="0"/>
              </a:rPr>
              <a:t>профессиональном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качестве</a:t>
            </a:r>
            <a:r>
              <a:rPr dirty="0">
                <a:latin typeface="Arial" pitchFamily="34" charset="0"/>
                <a:cs typeface="Arial" pitchFamily="34" charset="0"/>
              </a:rPr>
              <a:t>, с </a:t>
            </a:r>
            <a:r>
              <a:rPr dirty="0" err="1">
                <a:latin typeface="Arial" pitchFamily="34" charset="0"/>
                <a:cs typeface="Arial" pitchFamily="34" charset="0"/>
              </a:rPr>
              <a:t>любым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персоналом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спортсмена</a:t>
            </a:r>
            <a:r>
              <a:rPr dirty="0">
                <a:latin typeface="Arial" pitchFamily="34" charset="0"/>
                <a:cs typeface="Arial" pitchFamily="34" charset="0"/>
              </a:rPr>
              <a:t>, </a:t>
            </a:r>
            <a:r>
              <a:rPr dirty="0" err="1">
                <a:latin typeface="Arial" pitchFamily="34" charset="0"/>
                <a:cs typeface="Arial" pitchFamily="34" charset="0"/>
              </a:rPr>
              <a:t>который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отбывает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срок</a:t>
            </a:r>
            <a:r>
              <a:rPr dirty="0">
                <a:latin typeface="Arial" pitchFamily="34" charset="0"/>
                <a:cs typeface="Arial" pitchFamily="34" charset="0"/>
              </a:rPr>
              <a:t> </a:t>
            </a:r>
            <a:r>
              <a:rPr dirty="0" err="1">
                <a:latin typeface="Arial" pitchFamily="34" charset="0"/>
                <a:cs typeface="Arial" pitchFamily="34" charset="0"/>
              </a:rPr>
              <a:t>дисквалификации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25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7209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Рисунок 2" descr="Рисунок 2"/>
          <p:cNvPicPr>
            <a:picLocks noChangeAspect="1"/>
          </p:cNvPicPr>
          <p:nvPr/>
        </p:nvPicPr>
        <p:blipFill>
          <a:blip r:embed="rId2"/>
          <a:srcRect l="6296" t="30759" r="7475" b="19551"/>
          <a:stretch>
            <a:fillRect/>
          </a:stretch>
        </p:blipFill>
        <p:spPr>
          <a:xfrm>
            <a:off x="539619" y="3222752"/>
            <a:ext cx="7992887" cy="3316339"/>
          </a:xfrm>
          <a:prstGeom prst="rect">
            <a:avLst/>
          </a:prstGeom>
          <a:ln w="3175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350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424640" y="6400592"/>
            <a:ext cx="262249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26</a:t>
            </a:fld>
            <a:endParaRPr/>
          </a:p>
        </p:txBody>
      </p:sp>
      <p:sp>
        <p:nvSpPr>
          <p:cNvPr id="351" name="Как узнать, дисквалифицирован ли тренер?"/>
          <p:cNvSpPr txBox="1"/>
          <p:nvPr/>
        </p:nvSpPr>
        <p:spPr>
          <a:xfrm>
            <a:off x="467544" y="353966"/>
            <a:ext cx="61333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+mn-lt"/>
              </a:rPr>
              <a:t>Как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узнать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дисквалифицирован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ли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тренер</a:t>
            </a:r>
            <a:r>
              <a:rPr lang="en-US" dirty="0">
                <a:latin typeface="+mn-lt"/>
              </a:rPr>
              <a:t>/</a:t>
            </a:r>
            <a:r>
              <a:rPr lang="ru-RU" dirty="0">
                <a:latin typeface="+mn-lt"/>
              </a:rPr>
              <a:t>врач</a:t>
            </a:r>
            <a:r>
              <a:rPr lang="en-US" dirty="0">
                <a:latin typeface="+mn-lt"/>
              </a:rPr>
              <a:t>/</a:t>
            </a:r>
            <a:r>
              <a:rPr lang="ru-RU" dirty="0">
                <a:latin typeface="+mn-lt"/>
              </a:rPr>
              <a:t>персонал спортсмена</a:t>
            </a:r>
            <a:r>
              <a:rPr dirty="0">
                <a:latin typeface="+mn-lt"/>
              </a:rPr>
              <a:t>?</a:t>
            </a:r>
          </a:p>
        </p:txBody>
      </p:sp>
      <p:sp>
        <p:nvSpPr>
          <p:cNvPr id="352" name="На сайте РУСАДА…"/>
          <p:cNvSpPr txBox="1"/>
          <p:nvPr/>
        </p:nvSpPr>
        <p:spPr>
          <a:xfrm>
            <a:off x="734989" y="1442393"/>
            <a:ext cx="7674026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600"/>
            </a:pP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сайте</a:t>
            </a:r>
            <a:r>
              <a:rPr dirty="0"/>
              <a:t> </a:t>
            </a:r>
            <a:r>
              <a:rPr dirty="0" smtClean="0"/>
              <a:t>РУСАДА</a:t>
            </a:r>
            <a:r>
              <a:rPr lang="ru-RU" dirty="0" smtClean="0"/>
              <a:t>      </a:t>
            </a:r>
            <a:r>
              <a:rPr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www.rusada.ru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algn="ctr">
              <a:defRPr sz="2600"/>
            </a:pPr>
            <a:r>
              <a:rPr dirty="0"/>
              <a:t> в </a:t>
            </a:r>
            <a:r>
              <a:rPr dirty="0" err="1"/>
              <a:t>разделе</a:t>
            </a:r>
            <a:r>
              <a:rPr dirty="0"/>
              <a:t> </a:t>
            </a:r>
            <a:r>
              <a:rPr dirty="0" err="1"/>
              <a:t>Допинг-контроль</a:t>
            </a:r>
            <a:r>
              <a:rPr dirty="0"/>
              <a:t> </a:t>
            </a:r>
            <a:r>
              <a:rPr dirty="0" err="1"/>
              <a:t>можно</a:t>
            </a:r>
            <a:r>
              <a:rPr dirty="0"/>
              <a:t> </a:t>
            </a:r>
            <a:r>
              <a:rPr dirty="0" err="1"/>
              <a:t>ознакомиться</a:t>
            </a:r>
            <a:r>
              <a:rPr dirty="0"/>
              <a:t> </a:t>
            </a:r>
          </a:p>
          <a:p>
            <a:pPr algn="ctr">
              <a:defRPr sz="2600"/>
            </a:pPr>
            <a:r>
              <a:rPr dirty="0" err="1"/>
              <a:t>со</a:t>
            </a:r>
            <a:r>
              <a:rPr dirty="0"/>
              <a:t> </a:t>
            </a:r>
            <a:r>
              <a:rPr dirty="0" err="1"/>
              <a:t>списком</a:t>
            </a:r>
            <a:r>
              <a:rPr dirty="0"/>
              <a:t> </a:t>
            </a:r>
            <a:r>
              <a:rPr dirty="0" err="1"/>
              <a:t>персонала</a:t>
            </a:r>
            <a:r>
              <a:rPr dirty="0"/>
              <a:t> </a:t>
            </a:r>
            <a:r>
              <a:rPr dirty="0" err="1"/>
              <a:t>спортсмена</a:t>
            </a:r>
            <a:r>
              <a:rPr dirty="0"/>
              <a:t>, </a:t>
            </a:r>
            <a:endParaRPr lang="ru-RU" dirty="0" smtClean="0"/>
          </a:p>
          <a:p>
            <a:pPr algn="ctr">
              <a:defRPr sz="2600"/>
            </a:pPr>
            <a:r>
              <a:rPr dirty="0" err="1" smtClean="0"/>
              <a:t>отбывающего</a:t>
            </a:r>
            <a:r>
              <a:rPr dirty="0" smtClean="0"/>
              <a:t> </a:t>
            </a:r>
            <a:r>
              <a:rPr dirty="0" err="1"/>
              <a:t>дисквалификацию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4281756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Ð²Ð¾ÑÐºÐ»Ð¸ÑÐ°ÑÐµÐ»ÑÐ½ÑÐ¹ Ð·Ð½Ð°Ðº">
            <a:extLst>
              <a:ext uri="{FF2B5EF4-FFF2-40B4-BE49-F238E27FC236}">
                <a16:creationId xmlns="" xmlns:a16="http://schemas.microsoft.com/office/drawing/2014/main" id="{29E70DC5-87E1-45C2-92E9-D84C1F6E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6500"/>
            <a:ext cx="2919474" cy="2193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1D288D-EEB5-41E4-B0AF-50CCECEA7BEF}"/>
              </a:ext>
            </a:extLst>
          </p:cNvPr>
          <p:cNvSpPr txBox="1"/>
          <p:nvPr/>
        </p:nvSpPr>
        <p:spPr>
          <a:xfrm>
            <a:off x="2627784" y="548755"/>
            <a:ext cx="5346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Действует</a:t>
            </a:r>
          </a:p>
          <a:p>
            <a:pPr algn="ctr"/>
            <a:r>
              <a:rPr lang="ru-RU" sz="3600" b="1" dirty="0"/>
              <a:t>принцип строгой ответственности: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Спортсмен</a:t>
            </a:r>
            <a:r>
              <a:rPr lang="ru-RU" sz="3600" b="1" dirty="0"/>
              <a:t> </a:t>
            </a:r>
          </a:p>
          <a:p>
            <a:pPr algn="ctr"/>
            <a:r>
              <a:rPr lang="ru-RU" sz="3600" b="1" dirty="0"/>
              <a:t>несет ответственность за все, </a:t>
            </a:r>
          </a:p>
          <a:p>
            <a:pPr algn="ctr"/>
            <a:r>
              <a:rPr lang="ru-RU" sz="3600" b="1" dirty="0"/>
              <a:t>что попадает в его организм.</a:t>
            </a:r>
          </a:p>
        </p:txBody>
      </p:sp>
    </p:spTree>
    <p:extLst>
      <p:ext uri="{BB962C8B-B14F-4D97-AF65-F5344CB8AC3E}">
        <p14:creationId xmlns="" xmlns:p14="http://schemas.microsoft.com/office/powerpoint/2010/main" val="3988485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1D288D-EEB5-41E4-B0AF-50CCECEA7BEF}"/>
              </a:ext>
            </a:extLst>
          </p:cNvPr>
          <p:cNvSpPr txBox="1"/>
          <p:nvPr/>
        </p:nvSpPr>
        <p:spPr>
          <a:xfrm>
            <a:off x="1376583" y="980795"/>
            <a:ext cx="6390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Как узнать, есть в лекарстве запрещенная субстанция или нет?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EEFF40E-CFDE-4D99-AFF6-A1276F86A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4457700" cy="2595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9101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9D6AFE-065C-4586-AD42-E75E43577710}"/>
              </a:ext>
            </a:extLst>
          </p:cNvPr>
          <p:cNvSpPr txBox="1"/>
          <p:nvPr/>
        </p:nvSpPr>
        <p:spPr>
          <a:xfrm>
            <a:off x="1292872" y="260648"/>
            <a:ext cx="6480720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>
              <a:defRPr/>
            </a:pPr>
            <a:r>
              <a:rPr lang="ru-RU" sz="3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!Запрещенная субстанция может иметь </a:t>
            </a:r>
          </a:p>
          <a:p>
            <a:pPr algn="ctr">
              <a:defRPr/>
            </a:pPr>
            <a:r>
              <a:rPr lang="ru-RU" sz="3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несколько вариантов названия</a:t>
            </a:r>
            <a:r>
              <a:rPr lang="ru-RU" sz="32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4CC2809-3719-4591-9333-85BE96784497}"/>
              </a:ext>
            </a:extLst>
          </p:cNvPr>
          <p:cNvSpPr txBox="1"/>
          <p:nvPr/>
        </p:nvSpPr>
        <p:spPr>
          <a:xfrm>
            <a:off x="458822" y="3381282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Метилгексанамин</a:t>
            </a:r>
            <a:endParaRPr lang="ru-RU" sz="2400" b="1" dirty="0">
              <a:solidFill>
                <a:srgbClr val="FF0000"/>
              </a:solidFill>
              <a:latin typeface="Constantia" pitchFamily="18" charset="0"/>
              <a:cs typeface="Arial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266" name="Picture 2" descr="Image result for Ð·Ð½Ð°Ðº ÑÐ°Ð²Ð½Ð¾ ÐºÑÐ°ÑÐ½ÑÐ¹">
            <a:extLst>
              <a:ext uri="{FF2B5EF4-FFF2-40B4-BE49-F238E27FC236}">
                <a16:creationId xmlns="" xmlns:a16="http://schemas.microsoft.com/office/drawing/2014/main" id="{462AC8C9-9A40-441A-B905-13A67599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58783"/>
            <a:ext cx="2021472" cy="3383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DCE05B-F590-4BCE-8C22-CF5A6CF5BACB}"/>
              </a:ext>
            </a:extLst>
          </p:cNvPr>
          <p:cNvSpPr txBox="1"/>
          <p:nvPr/>
        </p:nvSpPr>
        <p:spPr>
          <a:xfrm>
            <a:off x="5004049" y="2276879"/>
            <a:ext cx="37444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экстракт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герани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Геранамин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Метилгексанамин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диметилпентиламин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Фортан</a:t>
            </a:r>
            <a:endParaRPr lang="ru-RU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1,3-ДМАА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ДМАА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1,3-диметиламиламин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Допинг  в документах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WADA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82"/>
            <a:ext cx="8229600" cy="4713389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арушение одного или нескольких антидопинговых правил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8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Ð²Ð¾ÑÐºÐ»Ð¸ÑÐ°ÑÐµÐ»ÑÐ½ÑÐ¹ Ð·Ð½Ð°Ðº">
            <a:extLst>
              <a:ext uri="{FF2B5EF4-FFF2-40B4-BE49-F238E27FC236}">
                <a16:creationId xmlns="" xmlns:a16="http://schemas.microsoft.com/office/drawing/2014/main" id="{9DB32F9C-664F-4532-B7BD-91BA72FD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19095"/>
            <a:ext cx="2919474" cy="2193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BCCC31-4E2C-4702-AC31-721C236827E5}"/>
              </a:ext>
            </a:extLst>
          </p:cNvPr>
          <p:cNvSpPr txBox="1"/>
          <p:nvPr/>
        </p:nvSpPr>
        <p:spPr>
          <a:xfrm>
            <a:off x="1043608" y="908723"/>
            <a:ext cx="57093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</a:rPr>
              <a:t>Консультация врача, обладающего квалификацией в области антидопинга</a:t>
            </a:r>
          </a:p>
          <a:p>
            <a:pPr algn="ctr"/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Image result for Ñ Ð²ÑÐ°ÑÐ°">
            <a:extLst>
              <a:ext uri="{FF2B5EF4-FFF2-40B4-BE49-F238E27FC236}">
                <a16:creationId xmlns="" xmlns:a16="http://schemas.microsoft.com/office/drawing/2014/main" id="{4B914010-FD01-4A6B-9D19-89D54627C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852936"/>
            <a:ext cx="5349686" cy="2972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06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alks on the phone">
            <a:extLst>
              <a:ext uri="{FF2B5EF4-FFF2-40B4-BE49-F238E27FC236}">
                <a16:creationId xmlns="" xmlns:a16="http://schemas.microsoft.com/office/drawing/2014/main" id="{7C2820A1-93B2-4453-8FFB-770C348B9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50" y="829152"/>
            <a:ext cx="4052634" cy="3044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BCCC31-4E2C-4702-AC31-721C236827E5}"/>
              </a:ext>
            </a:extLst>
          </p:cNvPr>
          <p:cNvSpPr txBox="1"/>
          <p:nvPr/>
        </p:nvSpPr>
        <p:spPr>
          <a:xfrm>
            <a:off x="616963" y="829286"/>
            <a:ext cx="57093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Позвонить в отдел ТИ РУСАДА </a:t>
            </a:r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или </a:t>
            </a:r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на </a:t>
            </a: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горячую линию: 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2800" b="1" dirty="0">
                <a:solidFill>
                  <a:prstClr val="black"/>
                </a:solidFill>
              </a:rPr>
              <a:t>8 (800) 770-03-32 (бесплатно по РФ)</a:t>
            </a:r>
            <a:endParaRPr lang="en-US" sz="2800" b="1" dirty="0">
              <a:solidFill>
                <a:prstClr val="black"/>
              </a:solidFill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+7 (965) 327-16-78</a:t>
            </a:r>
          </a:p>
          <a:p>
            <a:pPr algn="ctr"/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D128E8-3BC6-49FB-85F3-A0184B4D3E3B}"/>
              </a:ext>
            </a:extLst>
          </p:cNvPr>
          <p:cNvSpPr txBox="1"/>
          <p:nvPr/>
        </p:nvSpPr>
        <p:spPr>
          <a:xfrm>
            <a:off x="4467695" y="4507874"/>
            <a:ext cx="3176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Воспользоваться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сервисами РУСАДА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по проверке препаратов</a:t>
            </a:r>
          </a:p>
        </p:txBody>
      </p:sp>
      <p:pic>
        <p:nvPicPr>
          <p:cNvPr id="7172" name="Picture 4" descr="Image result for using applications">
            <a:extLst>
              <a:ext uri="{FF2B5EF4-FFF2-40B4-BE49-F238E27FC236}">
                <a16:creationId xmlns="" xmlns:a16="http://schemas.microsoft.com/office/drawing/2014/main" id="{C8702CF5-0732-4B2D-AAE2-1F55B9D9B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9" y="3814585"/>
            <a:ext cx="3429761" cy="23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21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50439247-C5D0-4811-A158-D9DA3CB6139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3595" y="1916832"/>
            <a:ext cx="8446295" cy="20889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4000" b="1">
                <a:solidFill>
                  <a:srgbClr val="1F497D"/>
                </a:solidFill>
              </a:defRPr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 за нарушение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антидопинговых правил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3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C6D723-614F-44A6-BD91-0242C26C2446}"/>
              </a:ext>
            </a:extLst>
          </p:cNvPr>
          <p:cNvSpPr txBox="1"/>
          <p:nvPr/>
        </p:nvSpPr>
        <p:spPr>
          <a:xfrm>
            <a:off x="1691747" y="692763"/>
            <a:ext cx="6306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ПОСЛЕДСТВИЯ ВОЗМОЖНЫХ НАРУШЕНИЙ ПРАВИЛ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44B384BF-3695-4F9B-B1A9-310855B2E02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33596744"/>
              </p:ext>
            </p:extLst>
          </p:nvPr>
        </p:nvGraphicFramePr>
        <p:xfrm>
          <a:off x="1932316" y="1948443"/>
          <a:ext cx="4919276" cy="439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461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4D7EFB62-D0F6-49FB-8547-F7DA5955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281" y="188197"/>
            <a:ext cx="4642363" cy="383284"/>
          </a:xfrm>
        </p:spPr>
        <p:txBody>
          <a:bodyPr>
            <a:normAutofit fontScale="90000"/>
          </a:bodyPr>
          <a:lstStyle/>
          <a:p>
            <a:r>
              <a:rPr lang="ru-RU" alt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САНКЦИИ</a:t>
            </a:r>
            <a:endParaRPr lang="ru-RU" alt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FFB3CD3-8FC5-43CD-B297-E6FDB768BC60}"/>
              </a:ext>
            </a:extLst>
          </p:cNvPr>
          <p:cNvSpPr txBox="1">
            <a:spLocks/>
          </p:cNvSpPr>
          <p:nvPr/>
        </p:nvSpPr>
        <p:spPr bwMode="auto">
          <a:xfrm>
            <a:off x="1656160" y="1196984"/>
            <a:ext cx="568047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Constantia" pitchFamily="18" charset="0"/>
                <a:ea typeface="+mj-ea"/>
                <a:cs typeface="Arial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Constantia" pitchFamily="18" charset="0"/>
                <a:ea typeface="+mj-ea"/>
                <a:cs typeface="Arial" charset="0"/>
              </a:rPr>
            </a:br>
            <a:r>
              <a:rPr lang="ru-RU" sz="2000" dirty="0"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000" dirty="0">
                <a:latin typeface="Constantia" pitchFamily="18" charset="0"/>
                <a:ea typeface="+mj-ea"/>
                <a:cs typeface="Arial" charset="0"/>
              </a:rPr>
            </a:br>
            <a:r>
              <a:rPr lang="ru-RU" sz="2000" dirty="0"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000" dirty="0">
                <a:latin typeface="Constantia" pitchFamily="18" charset="0"/>
                <a:ea typeface="+mj-ea"/>
                <a:cs typeface="Arial" charset="0"/>
              </a:rPr>
            </a:br>
            <a:r>
              <a:rPr lang="ru-RU" sz="2000" dirty="0">
                <a:latin typeface="Constantia" pitchFamily="18" charset="0"/>
                <a:ea typeface="+mj-ea"/>
                <a:cs typeface="Arial" charset="0"/>
              </a:rPr>
              <a:t>  </a:t>
            </a:r>
            <a:r>
              <a:rPr lang="ru-RU" sz="20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</a:br>
            <a:r>
              <a:rPr lang="ru-RU" sz="28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</a:br>
            <a:endParaRPr lang="ru-RU" sz="2800" b="1" dirty="0">
              <a:latin typeface="Constantia" pitchFamily="18" charset="0"/>
              <a:ea typeface="+mj-ea"/>
              <a:cs typeface="Arial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D89FE51-7A4F-498C-9A43-7B752035608E}"/>
              </a:ext>
            </a:extLst>
          </p:cNvPr>
          <p:cNvSpPr txBox="1">
            <a:spLocks/>
          </p:cNvSpPr>
          <p:nvPr/>
        </p:nvSpPr>
        <p:spPr bwMode="auto">
          <a:xfrm>
            <a:off x="1656160" y="836622"/>
            <a:ext cx="568047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0000"/>
              </a:solidFill>
              <a:latin typeface="Constantia" pitchFamily="18" charset="0"/>
              <a:ea typeface="+mj-ea"/>
              <a:cs typeface="Arial" charset="0"/>
            </a:endParaRPr>
          </a:p>
          <a:p>
            <a:pPr algn="ctr" eaLnBrk="1" hangingPunct="1">
              <a:defRPr/>
            </a:pPr>
            <a:endParaRPr lang="ru-RU" dirty="0">
              <a:ea typeface="+mj-ea"/>
              <a:cs typeface="Arial" charset="0"/>
            </a:endParaRPr>
          </a:p>
          <a:p>
            <a:pPr algn="ctr" eaLnBrk="1" hangingPunct="1">
              <a:defRPr/>
            </a:pPr>
            <a:endParaRPr lang="ru-RU" dirty="0">
              <a:ea typeface="+mj-ea"/>
              <a:cs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ea typeface="+mj-ea"/>
                <a:cs typeface="Arial" charset="0"/>
              </a:rPr>
              <a:t/>
            </a:r>
            <a:br>
              <a:rPr lang="ru-RU" dirty="0">
                <a:ea typeface="+mj-ea"/>
                <a:cs typeface="Arial" charset="0"/>
              </a:rPr>
            </a:br>
            <a:endParaRPr lang="ru-RU" dirty="0">
              <a:ea typeface="+mj-ea"/>
              <a:cs typeface="Arial" charset="0"/>
            </a:endParaRPr>
          </a:p>
          <a:p>
            <a:pPr eaLnBrk="1" hangingPunct="1">
              <a:defRPr/>
            </a:pPr>
            <a:endParaRPr lang="ru-RU" dirty="0">
              <a:ea typeface="+mj-ea"/>
              <a:cs typeface="Arial" charset="0"/>
            </a:endParaRPr>
          </a:p>
          <a:p>
            <a:pPr eaLnBrk="1" hangingPunct="1">
              <a:defRPr/>
            </a:pPr>
            <a:endParaRPr lang="ru-RU" dirty="0">
              <a:ea typeface="+mj-ea"/>
              <a:cs typeface="Arial" charset="0"/>
            </a:endParaRPr>
          </a:p>
          <a:p>
            <a:pPr eaLnBrk="1" hangingPunct="1">
              <a:defRPr/>
            </a:pPr>
            <a:endParaRPr lang="ru-RU" dirty="0">
              <a:ea typeface="+mj-ea"/>
              <a:cs typeface="Arial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000" dirty="0">
                <a:latin typeface="Constantia" pitchFamily="18" charset="0"/>
                <a:ea typeface="+mj-ea"/>
                <a:cs typeface="Arial" charset="0"/>
              </a:rPr>
            </a:br>
            <a:r>
              <a:rPr lang="ru-RU" sz="2000" dirty="0"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000" dirty="0">
                <a:latin typeface="Constantia" pitchFamily="18" charset="0"/>
                <a:ea typeface="+mj-ea"/>
                <a:cs typeface="Arial" charset="0"/>
              </a:rPr>
            </a:br>
            <a:r>
              <a:rPr lang="ru-RU" sz="2000" dirty="0">
                <a:latin typeface="Constantia" pitchFamily="18" charset="0"/>
                <a:ea typeface="+mj-ea"/>
                <a:cs typeface="Arial" charset="0"/>
              </a:rPr>
              <a:t>  </a:t>
            </a:r>
            <a:r>
              <a:rPr lang="ru-RU" sz="20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</a:br>
            <a:r>
              <a:rPr lang="ru-RU" sz="28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Constantia" pitchFamily="18" charset="0"/>
                <a:ea typeface="+mj-ea"/>
                <a:cs typeface="Arial" charset="0"/>
              </a:rPr>
            </a:br>
            <a:endParaRPr lang="ru-RU" sz="2800" b="1" dirty="0">
              <a:latin typeface="Constantia" pitchFamily="18" charset="0"/>
              <a:ea typeface="+mj-ea"/>
              <a:cs typeface="Arial" charset="0"/>
            </a:endParaRPr>
          </a:p>
        </p:txBody>
      </p:sp>
      <p:sp>
        <p:nvSpPr>
          <p:cNvPr id="11269" name="TextBox 17">
            <a:extLst>
              <a:ext uri="{FF2B5EF4-FFF2-40B4-BE49-F238E27FC236}">
                <a16:creationId xmlns:a16="http://schemas.microsoft.com/office/drawing/2014/main" xmlns="" id="{4548CD25-30DD-485F-81E8-9682CFC48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298" y="5084899"/>
            <a:ext cx="113466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78" name="TextBox 28">
            <a:extLst>
              <a:ext uri="{FF2B5EF4-FFF2-40B4-BE49-F238E27FC236}">
                <a16:creationId xmlns:a16="http://schemas.microsoft.com/office/drawing/2014/main" xmlns="" id="{F293BB19-0A03-47D8-9515-B82762012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160" y="6092824"/>
            <a:ext cx="6210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П. 9.1 ОАП </a:t>
            </a:r>
            <a:r>
              <a:rPr lang="ru-RU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Автоматическое аннулирование результатов</a:t>
            </a:r>
            <a:endParaRPr lang="ru-RU" sz="2000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8C8CE755-F4A8-49CE-979C-2066E2AD8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56887191"/>
              </p:ext>
            </p:extLst>
          </p:nvPr>
        </p:nvGraphicFramePr>
        <p:xfrm>
          <a:off x="1643042" y="571480"/>
          <a:ext cx="6156722" cy="6097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6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Вид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нарушения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Стандартная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санкция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Наличие в пробе запрещенной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субстанции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года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86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Использование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или попытка использования запрещенной субстанции или метода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года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Уклонение, отказ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или неявка на процедуру сдачи пробы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года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86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Нарушение порядка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предоставления информации о местонахождении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года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Фальсификация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или попытка фальсификации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года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Обладание запрещенной субстанции или методом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 года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Распространение или попытка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распространения 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4 лет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Назначение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или попытка назначения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4 лет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Соучастие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2 до 4 лет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Запрещенное</a:t>
                      </a:r>
                      <a:r>
                        <a:rPr lang="ru-RU" sz="16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сотрудничество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 года</a:t>
                      </a:r>
                    </a:p>
                  </a:txBody>
                  <a:tcPr marL="68581" marR="68581" marT="45722" marB="4572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5908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xmlns="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747" y="144466"/>
            <a:ext cx="5474653" cy="6207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САНКЦИИ К СПОРТСМЕНАМ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8ABD126-865F-47F4-814E-D930C6765907}"/>
              </a:ext>
            </a:extLst>
          </p:cNvPr>
          <p:cNvSpPr/>
          <p:nvPr/>
        </p:nvSpPr>
        <p:spPr>
          <a:xfrm>
            <a:off x="359636" y="765175"/>
            <a:ext cx="3509963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Спортивная дисквалификация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E0B589A-E232-45CF-A383-61817D3C0AB4}"/>
              </a:ext>
            </a:extLst>
          </p:cNvPr>
          <p:cNvSpPr/>
          <p:nvPr/>
        </p:nvSpPr>
        <p:spPr>
          <a:xfrm>
            <a:off x="3924301" y="765175"/>
            <a:ext cx="4806554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Статья 234. </a:t>
            </a:r>
            <a:r>
              <a:rPr 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A1BE39BE-C515-4F97-846B-C723148F6FB3}"/>
              </a:ext>
            </a:extLst>
          </p:cNvPr>
          <p:cNvSpPr/>
          <p:nvPr/>
        </p:nvSpPr>
        <p:spPr>
          <a:xfrm>
            <a:off x="359636" y="2636838"/>
            <a:ext cx="3509963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Финансовые санкции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Аннулирование результатов, призов, очков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1F79514F-F54A-4153-A6CD-8EE325431672}"/>
              </a:ext>
            </a:extLst>
          </p:cNvPr>
          <p:cNvSpPr/>
          <p:nvPr/>
        </p:nvSpPr>
        <p:spPr>
          <a:xfrm>
            <a:off x="3924301" y="4868998"/>
            <a:ext cx="4806554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Расторжение трудового договора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91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xmlns="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59" y="71572"/>
            <a:ext cx="7128791" cy="620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САНКЦИИ К ПЕРСОНАЛУ СПОРТСМЕНА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8ABD126-865F-47F4-814E-D930C6765907}"/>
              </a:ext>
            </a:extLst>
          </p:cNvPr>
          <p:cNvSpPr/>
          <p:nvPr/>
        </p:nvSpPr>
        <p:spPr>
          <a:xfrm>
            <a:off x="359636" y="692830"/>
            <a:ext cx="3509963" cy="17996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Спортивная дисквалификация на срок  от 4 лет до пожизненного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E0B589A-E232-45CF-A383-61817D3C0AB4}"/>
              </a:ext>
            </a:extLst>
          </p:cNvPr>
          <p:cNvSpPr/>
          <p:nvPr/>
        </p:nvSpPr>
        <p:spPr>
          <a:xfrm>
            <a:off x="3924301" y="692696"/>
            <a:ext cx="4806554" cy="43924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Уголовная ответственность:</a:t>
            </a:r>
          </a:p>
          <a:p>
            <a:pPr algn="ctr"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Статья 226</a:t>
            </a:r>
            <a:r>
              <a:rPr lang="en-US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Контрабанда</a:t>
            </a: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Статья 230.1. Склонение спортсмена к использованию субстанций и (или) методов, запрещенных для использования в спорте</a:t>
            </a: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Статья 230.2. Использование в отношении спортсмена субстанций и (или) методов, запрещенных для использования в спорте</a:t>
            </a: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Статья 234.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A1BE39BE-C515-4F97-846B-C723148F6FB3}"/>
              </a:ext>
            </a:extLst>
          </p:cNvPr>
          <p:cNvSpPr/>
          <p:nvPr/>
        </p:nvSpPr>
        <p:spPr>
          <a:xfrm>
            <a:off x="359636" y="2636971"/>
            <a:ext cx="3509963" cy="38173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Административная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Статья 6.18 </a:t>
            </a:r>
            <a:r>
              <a:rPr lang="ru-RU" alt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КоАП РФ. 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1F79514F-F54A-4153-A6CD-8EE325431672}"/>
              </a:ext>
            </a:extLst>
          </p:cNvPr>
          <p:cNvSpPr/>
          <p:nvPr/>
        </p:nvSpPr>
        <p:spPr>
          <a:xfrm>
            <a:off x="3924301" y="5157326"/>
            <a:ext cx="4806554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Расторжение трудового договора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76619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2627784" y="2493436"/>
            <a:ext cx="4114800" cy="28400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D76DBF-968E-45C5-B8AF-7E50A26AB335}"/>
              </a:ext>
            </a:extLst>
          </p:cNvPr>
          <p:cNvSpPr txBox="1"/>
          <p:nvPr/>
        </p:nvSpPr>
        <p:spPr>
          <a:xfrm>
            <a:off x="622111" y="4328517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Отдел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ТИ РУСАДА 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      </a:t>
            </a:r>
            <a:r>
              <a:rPr lang="en-US" sz="2400" b="1" dirty="0">
                <a:solidFill>
                  <a:prstClr val="black"/>
                </a:solidFill>
                <a:hlinkClick r:id="rId2"/>
              </a:rPr>
              <a:t>rusada@rusada.ru</a:t>
            </a:r>
            <a:endParaRPr lang="en-US" sz="2400" b="1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Горячая линия: 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      </a:t>
            </a:r>
            <a:r>
              <a:rPr lang="ru-RU" sz="2400" b="1" dirty="0">
                <a:solidFill>
                  <a:prstClr val="black"/>
                </a:solidFill>
              </a:rPr>
              <a:t>8 (800) 770-03-32 (бесплатно по РФ)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     +7 (965) </a:t>
            </a:r>
            <a:r>
              <a:rPr lang="ru-RU" sz="2400" b="1" dirty="0" smtClean="0">
                <a:solidFill>
                  <a:prstClr val="black"/>
                </a:solidFill>
              </a:rPr>
              <a:t>327-16-78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Также работает горячая линия РУСАДА:…">
            <a:extLst>
              <a:ext uri="{FF2B5EF4-FFF2-40B4-BE49-F238E27FC236}">
                <a16:creationId xmlns="" xmlns:a16="http://schemas.microsoft.com/office/drawing/2014/main" id="{567A5B76-F8E3-4BB3-85A6-4C8FB5934484}"/>
              </a:ext>
            </a:extLst>
          </p:cNvPr>
          <p:cNvSpPr txBox="1"/>
          <p:nvPr/>
        </p:nvSpPr>
        <p:spPr>
          <a:xfrm>
            <a:off x="1475656" y="302360"/>
            <a:ext cx="715580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hangingPunct="0">
              <a:defRPr sz="3000"/>
            </a:pPr>
            <a:r>
              <a:rPr lang="ru-RU" sz="30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/>
              </a:rPr>
              <a:t>Сервисы по проверке препаратов</a:t>
            </a:r>
            <a:r>
              <a:rPr sz="3000" b="1" kern="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Calibri"/>
              </a:rPr>
              <a:t>: </a:t>
            </a:r>
          </a:p>
          <a:p>
            <a:pPr algn="r" hangingPunct="0">
              <a:defRPr sz="3000"/>
            </a:pPr>
            <a:r>
              <a:rPr lang="en-US" sz="3000" b="1" kern="0" dirty="0" smtClean="0">
                <a:solidFill>
                  <a:srgbClr val="000000"/>
                </a:solidFill>
                <a:sym typeface="Calibri"/>
              </a:rPr>
              <a:t>list.rusada.ru</a:t>
            </a:r>
            <a:endParaRPr sz="3000" b="1" kern="0" dirty="0">
              <a:solidFill>
                <a:srgbClr val="000000"/>
              </a:solidFill>
              <a:sym typeface="Calibri"/>
            </a:endParaRPr>
          </a:p>
          <a:p>
            <a:pPr algn="r" hangingPunct="0">
              <a:defRPr sz="3000"/>
            </a:pPr>
            <a:r>
              <a:rPr lang="en-US" sz="3000" b="1" kern="0" dirty="0">
                <a:solidFill>
                  <a:srgbClr val="000000"/>
                </a:solidFill>
                <a:sym typeface="Calibri"/>
              </a:rPr>
              <a:t>AD </a:t>
            </a:r>
            <a:r>
              <a:rPr lang="en-US" sz="3000" b="1" kern="0" dirty="0" smtClean="0">
                <a:solidFill>
                  <a:srgbClr val="000000"/>
                </a:solidFill>
                <a:sym typeface="Calibri"/>
              </a:rPr>
              <a:t>Pro</a:t>
            </a:r>
            <a:endParaRPr sz="3000" b="1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2" name="Памятки и брошюры доступны на сайте…"/>
          <p:cNvSpPr txBox="1"/>
          <p:nvPr/>
        </p:nvSpPr>
        <p:spPr>
          <a:xfrm>
            <a:off x="3275856" y="2722265"/>
            <a:ext cx="5418476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 hangingPunct="0">
              <a:defRPr sz="2600"/>
            </a:pPr>
            <a:r>
              <a:rPr sz="2600" b="1" kern="0" dirty="0" err="1">
                <a:solidFill>
                  <a:srgbClr val="FF0000"/>
                </a:solidFill>
                <a:sym typeface="Calibri"/>
              </a:rPr>
              <a:t>Памятки</a:t>
            </a:r>
            <a:r>
              <a:rPr sz="2600" b="1" kern="0" dirty="0">
                <a:solidFill>
                  <a:srgbClr val="FF0000"/>
                </a:solidFill>
                <a:sym typeface="Calibri"/>
              </a:rPr>
              <a:t> и </a:t>
            </a:r>
            <a:r>
              <a:rPr sz="2600" b="1" kern="0" dirty="0" err="1">
                <a:solidFill>
                  <a:srgbClr val="FF0000"/>
                </a:solidFill>
                <a:sym typeface="Calibri"/>
              </a:rPr>
              <a:t>брошюры</a:t>
            </a:r>
            <a:r>
              <a:rPr sz="2600" b="1" kern="0" dirty="0">
                <a:solidFill>
                  <a:srgbClr val="FF0000"/>
                </a:solidFill>
                <a:sym typeface="Calibri"/>
              </a:rPr>
              <a:t> </a:t>
            </a:r>
            <a:r>
              <a:rPr sz="2600" kern="0" dirty="0" err="1" smtClean="0">
                <a:solidFill>
                  <a:srgbClr val="000000"/>
                </a:solidFill>
                <a:sym typeface="Calibri"/>
              </a:rPr>
              <a:t>на</a:t>
            </a:r>
            <a:r>
              <a:rPr sz="2600" kern="0" dirty="0" smtClean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сайте</a:t>
            </a:r>
            <a:endParaRPr sz="2600" kern="0" dirty="0">
              <a:solidFill>
                <a:srgbClr val="000000"/>
              </a:solidFill>
              <a:sym typeface="Calibri"/>
            </a:endParaRPr>
          </a:p>
          <a:p>
            <a:pPr algn="r" hangingPunct="0">
              <a:defRPr sz="2600"/>
            </a:pPr>
            <a:r>
              <a:rPr sz="2600" u="sng" kern="0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sym typeface="Calibri"/>
                <a:hlinkClick r:id="rId3"/>
              </a:rPr>
              <a:t>www.rusada.ru</a:t>
            </a:r>
            <a:endParaRPr sz="2600" u="sng" kern="0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sym typeface="Calibri"/>
              <a:hlinkClick r:id="rId3"/>
            </a:endParaRPr>
          </a:p>
          <a:p>
            <a:pPr algn="r" hangingPunct="0">
              <a:defRPr sz="2600"/>
            </a:pPr>
            <a:r>
              <a:rPr sz="2600" kern="0" dirty="0" smtClean="0">
                <a:solidFill>
                  <a:srgbClr val="000000"/>
                </a:solidFill>
                <a:sym typeface="Calibri"/>
              </a:rPr>
              <a:t>в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разделе</a:t>
            </a:r>
            <a:r>
              <a:rPr sz="2600" kern="0" dirty="0">
                <a:solidFill>
                  <a:srgbClr val="000000"/>
                </a:solidFill>
                <a:sym typeface="Calibri"/>
              </a:rPr>
              <a:t> </a:t>
            </a:r>
            <a:r>
              <a:rPr sz="2600" kern="0" dirty="0" err="1">
                <a:solidFill>
                  <a:srgbClr val="000000"/>
                </a:solidFill>
                <a:sym typeface="Calibri"/>
              </a:rPr>
              <a:t>Образование</a:t>
            </a:r>
            <a:endParaRPr sz="2600" kern="0" dirty="0">
              <a:solidFill>
                <a:srgbClr val="000000"/>
              </a:solidFill>
              <a:sym typeface="Calibri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467544" y="1844823"/>
            <a:ext cx="6152099" cy="78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740663" hangingPunct="0">
              <a:lnSpc>
                <a:spcPct val="72000"/>
              </a:lnSpc>
              <a:defRPr sz="1944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ru-RU" sz="3200" b="1" kern="0" dirty="0" smtClean="0">
                <a:solidFill>
                  <a:srgbClr val="FF0000"/>
                </a:solidFill>
                <a:latin typeface="Arial" pitchFamily="34" charset="0"/>
                <a:ea typeface="Calibri Light"/>
                <a:cs typeface="Arial" pitchFamily="34" charset="0"/>
                <a:sym typeface="Calibri Light"/>
              </a:rPr>
              <a:t>Онлайн-курс:</a:t>
            </a:r>
            <a:r>
              <a:rPr sz="2400" kern="0" dirty="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rPr>
              <a:t/>
            </a:r>
            <a:br>
              <a:rPr sz="2400" kern="0" dirty="0">
                <a:solidFill>
                  <a:srgbClr val="00B050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sz="2400" b="1" kern="0" dirty="0">
                <a:solidFill>
                  <a:srgbClr val="2E75B6"/>
                </a:solidFill>
                <a:latin typeface="Calibri Light"/>
                <a:ea typeface="Calibri Light"/>
                <a:cs typeface="Calibri Light"/>
                <a:sym typeface="Calibri Light"/>
              </a:rPr>
              <a:t>www.rusada.triagonal.net</a:t>
            </a:r>
          </a:p>
        </p:txBody>
      </p:sp>
    </p:spTree>
    <p:extLst>
      <p:ext uri="{BB962C8B-B14F-4D97-AF65-F5344CB8AC3E}">
        <p14:creationId xmlns="" xmlns:p14="http://schemas.microsoft.com/office/powerpoint/2010/main" val="3715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Рисунок 2" descr="Рисунок 2"/>
          <p:cNvPicPr>
            <a:picLocks noChangeAspect="1"/>
          </p:cNvPicPr>
          <p:nvPr/>
        </p:nvPicPr>
        <p:blipFill>
          <a:blip r:embed="rId2"/>
          <a:srcRect l="32281" t="24802" r="35236" b="26900"/>
          <a:stretch>
            <a:fillRect/>
          </a:stretch>
        </p:blipFill>
        <p:spPr>
          <a:xfrm>
            <a:off x="6210799" y="3861048"/>
            <a:ext cx="2283619" cy="206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Объект 3" descr="Объект 3"/>
          <p:cNvPicPr>
            <a:picLocks noChangeAspect="1"/>
          </p:cNvPicPr>
          <p:nvPr/>
        </p:nvPicPr>
        <p:blipFill>
          <a:blip r:embed="rId3"/>
          <a:srcRect l="12411" t="30861" r="54474" b="21409"/>
          <a:stretch>
            <a:fillRect/>
          </a:stretch>
        </p:blipFill>
        <p:spPr>
          <a:xfrm>
            <a:off x="5940152" y="1268951"/>
            <a:ext cx="2553891" cy="237363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9606" y="6400608"/>
            <a:ext cx="177291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Что такое антидопинговые правила?"/>
          <p:cNvSpPr txBox="1"/>
          <p:nvPr/>
        </p:nvSpPr>
        <p:spPr>
          <a:xfrm>
            <a:off x="726282" y="593213"/>
            <a:ext cx="769216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3200" kern="0" dirty="0" err="1">
                <a:latin typeface="Arial" pitchFamily="34" charset="0"/>
                <a:cs typeface="Arial" pitchFamily="34" charset="0"/>
              </a:rPr>
              <a:t>Что</a:t>
            </a:r>
            <a:r>
              <a:rPr sz="3200" kern="0" dirty="0">
                <a:latin typeface="Arial" pitchFamily="34" charset="0"/>
                <a:cs typeface="Arial" pitchFamily="34" charset="0"/>
              </a:rPr>
              <a:t> </a:t>
            </a:r>
            <a:r>
              <a:rPr sz="3200" kern="0" dirty="0" err="1">
                <a:latin typeface="Arial" pitchFamily="34" charset="0"/>
                <a:cs typeface="Arial" pitchFamily="34" charset="0"/>
              </a:rPr>
              <a:t>такое</a:t>
            </a:r>
            <a:r>
              <a:rPr sz="3200" kern="0" dirty="0">
                <a:latin typeface="Arial" pitchFamily="34" charset="0"/>
                <a:cs typeface="Arial" pitchFamily="34" charset="0"/>
              </a:rPr>
              <a:t> </a:t>
            </a:r>
            <a:r>
              <a:rPr sz="3200" kern="0" dirty="0" err="1">
                <a:latin typeface="Arial" pitchFamily="34" charset="0"/>
                <a:cs typeface="Arial" pitchFamily="34" charset="0"/>
              </a:rPr>
              <a:t>антидопинговые</a:t>
            </a:r>
            <a:r>
              <a:rPr sz="3200" kern="0" dirty="0">
                <a:latin typeface="Arial" pitchFamily="34" charset="0"/>
                <a:cs typeface="Arial" pitchFamily="34" charset="0"/>
              </a:rPr>
              <a:t> </a:t>
            </a:r>
            <a:r>
              <a:rPr sz="3200" kern="0" dirty="0" err="1">
                <a:latin typeface="Arial" pitchFamily="34" charset="0"/>
                <a:cs typeface="Arial" pitchFamily="34" charset="0"/>
              </a:rPr>
              <a:t>правила</a:t>
            </a:r>
            <a:r>
              <a:rPr sz="3200" kern="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38" name="Рисунок 2" descr="Рисунок 2"/>
          <p:cNvPicPr>
            <a:picLocks noChangeAspect="1"/>
          </p:cNvPicPr>
          <p:nvPr/>
        </p:nvPicPr>
        <p:blipFill>
          <a:blip r:embed="rId4"/>
          <a:srcRect l="34462" t="10127" r="35129" b="12387"/>
          <a:stretch>
            <a:fillRect/>
          </a:stretch>
        </p:blipFill>
        <p:spPr>
          <a:xfrm>
            <a:off x="3421262" y="2314562"/>
            <a:ext cx="2374875" cy="3438896"/>
          </a:xfrm>
          <a:prstGeom prst="rect">
            <a:avLst/>
          </a:prstGeom>
          <a:ln w="3175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139" name="Рисунок 16" descr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83" y="1268760"/>
            <a:ext cx="2405558" cy="3518252"/>
          </a:xfrm>
          <a:prstGeom prst="rect">
            <a:avLst/>
          </a:prstGeom>
          <a:ln>
            <a:solidFill>
              <a:srgbClr val="000000">
                <a:alpha val="56078"/>
              </a:srgbClr>
            </a:solidFill>
            <a:miter/>
          </a:ln>
        </p:spPr>
      </p:pic>
    </p:spTree>
    <p:extLst>
      <p:ext uri="{BB962C8B-B14F-4D97-AF65-F5344CB8AC3E}">
        <p14:creationId xmlns="" xmlns:p14="http://schemas.microsoft.com/office/powerpoint/2010/main" val="252450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Объект 2"/>
          <p:cNvSpPr txBox="1">
            <a:spLocks noGrp="1"/>
          </p:cNvSpPr>
          <p:nvPr>
            <p:ph type="body" idx="1"/>
          </p:nvPr>
        </p:nvSpPr>
        <p:spPr>
          <a:xfrm>
            <a:off x="723901" y="2214752"/>
            <a:ext cx="7808540" cy="5257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defRPr sz="3600"/>
            </a:pP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Защита</a:t>
            </a:r>
            <a:r>
              <a:rPr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фундаментального</a:t>
            </a:r>
            <a:r>
              <a:rPr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права</a:t>
            </a:r>
            <a:r>
              <a:rPr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спортсменов</a:t>
            </a:r>
            <a:r>
              <a:rPr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участвовать</a:t>
            </a:r>
            <a:r>
              <a:rPr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соревнованиях</a:t>
            </a:r>
            <a:r>
              <a:rPr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sz="27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свободных</a:t>
            </a:r>
            <a:r>
              <a:rPr sz="27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7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допинга</a:t>
            </a:r>
            <a:endParaRPr sz="27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 sz="3600"/>
            </a:pPr>
            <a:endParaRPr sz="2700" dirty="0"/>
          </a:p>
        </p:txBody>
      </p:sp>
      <p:sp>
        <p:nvSpPr>
          <p:cNvPr id="142" name="Номер слайда 1"/>
          <p:cNvSpPr txBox="1">
            <a:spLocks noGrp="1"/>
          </p:cNvSpPr>
          <p:nvPr>
            <p:ph type="sldNum" sz="quarter" idx="2"/>
          </p:nvPr>
        </p:nvSpPr>
        <p:spPr>
          <a:xfrm>
            <a:off x="8509603" y="6400602"/>
            <a:ext cx="177291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43" name="Цель"/>
          <p:cNvSpPr txBox="1"/>
          <p:nvPr/>
        </p:nvSpPr>
        <p:spPr>
          <a:xfrm>
            <a:off x="868392" y="595633"/>
            <a:ext cx="109741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6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3600" kern="0" dirty="0" err="1">
                <a:latin typeface="Calibri"/>
              </a:rPr>
              <a:t>Цель</a:t>
            </a:r>
            <a:endParaRPr sz="3600" kern="0" dirty="0"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731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2" descr="Рисунок 2"/>
          <p:cNvPicPr>
            <a:picLocks noChangeAspect="1"/>
          </p:cNvPicPr>
          <p:nvPr/>
        </p:nvPicPr>
        <p:blipFill>
          <a:blip r:embed="rId2"/>
          <a:srcRect l="32281" t="24802" r="35235" b="26900"/>
          <a:stretch>
            <a:fillRect/>
          </a:stretch>
        </p:blipFill>
        <p:spPr>
          <a:xfrm>
            <a:off x="4932042" y="3115028"/>
            <a:ext cx="3003700" cy="3125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Объект 3" descr="Объект 3"/>
          <p:cNvPicPr>
            <a:picLocks noChangeAspect="1"/>
          </p:cNvPicPr>
          <p:nvPr/>
        </p:nvPicPr>
        <p:blipFill>
          <a:blip r:embed="rId3"/>
          <a:srcRect l="12411" t="30861" r="54474" b="21409"/>
          <a:stretch>
            <a:fillRect/>
          </a:stretch>
        </p:blipFill>
        <p:spPr>
          <a:xfrm>
            <a:off x="899593" y="3115214"/>
            <a:ext cx="3312368" cy="289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9602" y="6400600"/>
            <a:ext cx="177291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48" name="Существует всего…"/>
          <p:cNvSpPr txBox="1"/>
          <p:nvPr/>
        </p:nvSpPr>
        <p:spPr>
          <a:xfrm>
            <a:off x="1532999" y="724761"/>
            <a:ext cx="5925787" cy="2062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3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400" dirty="0" smtClean="0"/>
              <a:t>10</a:t>
            </a:r>
            <a:r>
              <a:rPr dirty="0" smtClean="0"/>
              <a:t> </a:t>
            </a:r>
            <a:endParaRPr lang="ru-RU" dirty="0" smtClean="0"/>
          </a:p>
          <a:p>
            <a:pPr algn="ctr">
              <a:defRPr sz="3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видов</a:t>
            </a:r>
            <a:r>
              <a:rPr dirty="0" smtClean="0"/>
              <a:t> </a:t>
            </a:r>
            <a:r>
              <a:rPr dirty="0" err="1" smtClean="0"/>
              <a:t>нарушений</a:t>
            </a:r>
            <a:r>
              <a:rPr dirty="0" smtClean="0"/>
              <a:t> </a:t>
            </a:r>
            <a:endParaRPr lang="ru-RU" dirty="0" smtClean="0"/>
          </a:p>
          <a:p>
            <a:pPr algn="ctr">
              <a:defRPr sz="3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 smtClean="0"/>
              <a:t>антидопинговых</a:t>
            </a:r>
            <a:r>
              <a:rPr dirty="0" smtClean="0"/>
              <a:t> </a:t>
            </a:r>
            <a:r>
              <a:rPr dirty="0" err="1"/>
              <a:t>правил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55168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9602" y="6400600"/>
            <a:ext cx="177291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51" name="Виды нарушений антидопинговых правил"/>
          <p:cNvSpPr txBox="1"/>
          <p:nvPr/>
        </p:nvSpPr>
        <p:spPr>
          <a:xfrm>
            <a:off x="411568" y="392617"/>
            <a:ext cx="7760834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700" b="1">
                <a:solidFill>
                  <a:srgbClr val="021B8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>
                <a:latin typeface="+mn-lt"/>
              </a:rPr>
              <a:t>Виды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нарушений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антидопинговых</a:t>
            </a:r>
            <a:r>
              <a:rPr dirty="0">
                <a:latin typeface="+mn-lt"/>
              </a:rPr>
              <a:t> </a:t>
            </a:r>
            <a:r>
              <a:rPr dirty="0" err="1" smtClean="0">
                <a:latin typeface="+mn-lt"/>
              </a:rPr>
              <a:t>правил</a:t>
            </a:r>
            <a:endParaRPr lang="ru-RU" dirty="0" smtClean="0">
              <a:latin typeface="+mn-lt"/>
            </a:endParaRPr>
          </a:p>
          <a:p>
            <a:r>
              <a:rPr lang="ru-RU" sz="2400" b="0" dirty="0" smtClean="0">
                <a:latin typeface="+mn-lt"/>
              </a:rPr>
              <a:t>(Ст</a:t>
            </a:r>
            <a:r>
              <a:rPr lang="ru-RU" sz="2400" b="0" dirty="0">
                <a:latin typeface="+mn-lt"/>
              </a:rPr>
              <a:t>. 2 Всемирного антидопингового </a:t>
            </a:r>
            <a:r>
              <a:rPr lang="ru-RU" sz="2400" b="0" dirty="0" smtClean="0">
                <a:latin typeface="+mn-lt"/>
              </a:rPr>
              <a:t>кодекса)</a:t>
            </a:r>
            <a:endParaRPr lang="ru-RU" sz="2400" b="0" dirty="0">
              <a:latin typeface="+mn-lt"/>
            </a:endParaRPr>
          </a:p>
        </p:txBody>
      </p:sp>
      <p:sp>
        <p:nvSpPr>
          <p:cNvPr id="152" name="TextBox 74"/>
          <p:cNvSpPr txBox="1"/>
          <p:nvPr/>
        </p:nvSpPr>
        <p:spPr>
          <a:xfrm>
            <a:off x="323528" y="1412388"/>
            <a:ext cx="8684810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 smtClean="0">
                <a:latin typeface="Arial" pitchFamily="34" charset="0"/>
                <a:cs typeface="Arial" pitchFamily="34" charset="0"/>
              </a:rPr>
              <a:t>Наличие</a:t>
            </a:r>
            <a:r>
              <a:rPr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запрещенной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 smtClean="0">
                <a:latin typeface="Arial" pitchFamily="34" charset="0"/>
                <a:cs typeface="Arial" pitchFamily="34" charset="0"/>
              </a:rPr>
              <a:t>субстанции</a:t>
            </a:r>
            <a:r>
              <a:rPr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000" dirty="0">
                <a:latin typeface="Arial" pitchFamily="34" charset="0"/>
                <a:cs typeface="Arial" pitchFamily="34" charset="0"/>
              </a:rPr>
              <a:t>в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пробе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Использование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попытка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использования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запрещенной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субстанции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метода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Уклонение</a:t>
            </a:r>
            <a:r>
              <a:rPr sz="2000" dirty="0">
                <a:latin typeface="Arial" pitchFamily="34" charset="0"/>
                <a:cs typeface="Arial" pitchFamily="34" charset="0"/>
              </a:rPr>
              <a:t>,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отказ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неявка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на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процедуру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сдачи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пробы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Нарушение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порядка предоставления информации о местонахождении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Фальсификация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попытка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фальсификации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Обладание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запрещенной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субстанцией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методом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Распространение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попытка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распространения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Назначение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или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попытка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назначения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Соучастие</a:t>
            </a:r>
            <a:endParaRPr sz="2000" dirty="0">
              <a:latin typeface="Arial" pitchFamily="34" charset="0"/>
              <a:cs typeface="Arial" pitchFamily="34" charset="0"/>
            </a:endParaRPr>
          </a:p>
          <a:p>
            <a:pPr indent="176213">
              <a:lnSpc>
                <a:spcPct val="150000"/>
              </a:lnSpc>
              <a:buClr>
                <a:srgbClr val="00B050"/>
              </a:buClr>
              <a:buSzPct val="100000"/>
              <a:buChar char="▪"/>
              <a:defRPr sz="2200"/>
            </a:pPr>
            <a:r>
              <a:rPr sz="2000" dirty="0" err="1">
                <a:latin typeface="Arial" pitchFamily="34" charset="0"/>
                <a:cs typeface="Arial" pitchFamily="34" charset="0"/>
              </a:rPr>
              <a:t>Запрещенное</a:t>
            </a:r>
            <a:r>
              <a:rPr sz="2000" dirty="0">
                <a:latin typeface="Arial" pitchFamily="34" charset="0"/>
                <a:cs typeface="Arial" pitchFamily="34" charset="0"/>
              </a:rPr>
              <a:t> </a:t>
            </a:r>
            <a:r>
              <a:rPr sz="2000" dirty="0" err="1">
                <a:latin typeface="Arial" pitchFamily="34" charset="0"/>
                <a:cs typeface="Arial" pitchFamily="34" charset="0"/>
              </a:rPr>
              <a:t>сотрудничество</a:t>
            </a:r>
            <a:endParaRPr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4450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 descr="Рисунок 1"/>
          <p:cNvPicPr>
            <a:picLocks noChangeAspect="1"/>
          </p:cNvPicPr>
          <p:nvPr/>
        </p:nvPicPr>
        <p:blipFill>
          <a:blip r:embed="rId3"/>
          <a:srcRect l="42912" t="26900" r="42912" b="38451"/>
          <a:stretch>
            <a:fillRect/>
          </a:stretch>
        </p:blipFill>
        <p:spPr>
          <a:xfrm>
            <a:off x="7020274" y="3002381"/>
            <a:ext cx="1524854" cy="279332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Заголовок 1"/>
          <p:cNvSpPr txBox="1">
            <a:spLocks noGrp="1"/>
          </p:cNvSpPr>
          <p:nvPr>
            <p:ph type="title"/>
          </p:nvPr>
        </p:nvSpPr>
        <p:spPr>
          <a:xfrm>
            <a:off x="2948898" y="2135794"/>
            <a:ext cx="4241308" cy="28527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3200" b="1">
                <a:solidFill>
                  <a:srgbClr val="00B050"/>
                </a:solidFill>
              </a:defRPr>
            </a:pPr>
            <a:r>
              <a:rPr dirty="0">
                <a:solidFill>
                  <a:srgbClr val="021A8A"/>
                </a:solidFill>
              </a:rPr>
              <a:t>НАЛИЧИЕ </a:t>
            </a:r>
            <a:r>
              <a:rPr lang="ru-RU" dirty="0">
                <a:solidFill>
                  <a:srgbClr val="021A8A"/>
                </a:solidFill>
              </a:rPr>
              <a:t/>
            </a:r>
            <a:br>
              <a:rPr lang="ru-RU" dirty="0">
                <a:solidFill>
                  <a:srgbClr val="021A8A"/>
                </a:solidFill>
              </a:rPr>
            </a:br>
            <a:r>
              <a:rPr dirty="0">
                <a:solidFill>
                  <a:srgbClr val="021A8A"/>
                </a:solidFill>
              </a:rPr>
              <a:t>ЗАПРЕЩЕННОЙ СУБСТАНЦИИ </a:t>
            </a:r>
            <a:r>
              <a:rPr lang="ru-RU" dirty="0">
                <a:solidFill>
                  <a:srgbClr val="021A8A"/>
                </a:solidFill>
              </a:rPr>
              <a:t/>
            </a:r>
            <a:br>
              <a:rPr lang="ru-RU" dirty="0">
                <a:solidFill>
                  <a:srgbClr val="021A8A"/>
                </a:solidFill>
              </a:rPr>
            </a:br>
            <a:r>
              <a:rPr dirty="0">
                <a:solidFill>
                  <a:srgbClr val="021A8A"/>
                </a:solidFill>
              </a:rPr>
              <a:t>В ПРОБЕ</a:t>
            </a:r>
            <a:r>
              <a:rPr lang="ru-RU" dirty="0">
                <a:solidFill>
                  <a:srgbClr val="021A8A"/>
                </a:solidFill>
              </a:rPr>
              <a:t/>
            </a:r>
            <a:br>
              <a:rPr lang="ru-RU" dirty="0">
                <a:solidFill>
                  <a:srgbClr val="021A8A"/>
                </a:solidFill>
              </a:rPr>
            </a:br>
            <a:r>
              <a:rPr dirty="0">
                <a:solidFill>
                  <a:srgbClr val="021A8A"/>
                </a:solidFill>
              </a:rPr>
              <a:t/>
            </a:r>
            <a:br>
              <a:rPr dirty="0">
                <a:solidFill>
                  <a:srgbClr val="021A8A"/>
                </a:solidFill>
              </a:rPr>
            </a:br>
            <a:r>
              <a:rPr dirty="0">
                <a:solidFill>
                  <a:srgbClr val="021A8A"/>
                </a:solidFill>
              </a:rPr>
              <a:t>ИСПОЛЬЗОВАНИЕ </a:t>
            </a:r>
            <a:r>
              <a:rPr lang="ru-RU" dirty="0">
                <a:solidFill>
                  <a:srgbClr val="021A8A"/>
                </a:solidFill>
              </a:rPr>
              <a:t/>
            </a:r>
            <a:br>
              <a:rPr lang="ru-RU" dirty="0">
                <a:solidFill>
                  <a:srgbClr val="021A8A"/>
                </a:solidFill>
              </a:rPr>
            </a:br>
            <a:r>
              <a:rPr dirty="0">
                <a:solidFill>
                  <a:srgbClr val="021A8A"/>
                </a:solidFill>
              </a:rPr>
              <a:t>ИЛИ ПОПЫТКА ИСПОЛЬЗОВАНИЯ ЗАПРЕЩЕННОЙ СУБСТАНЦИИ </a:t>
            </a:r>
            <a:r>
              <a:rPr lang="ru-RU" dirty="0">
                <a:solidFill>
                  <a:srgbClr val="021A8A"/>
                </a:solidFill>
              </a:rPr>
              <a:t/>
            </a:r>
            <a:br>
              <a:rPr lang="ru-RU" dirty="0">
                <a:solidFill>
                  <a:srgbClr val="021A8A"/>
                </a:solidFill>
              </a:rPr>
            </a:br>
            <a:r>
              <a:rPr dirty="0">
                <a:solidFill>
                  <a:srgbClr val="021A8A"/>
                </a:solidFill>
              </a:rPr>
              <a:t>ИЛИ МЕТОДА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sp>
        <p:nvSpPr>
          <p:cNvPr id="172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8509602" y="6400600"/>
            <a:ext cx="177291" cy="2769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7" name="Picture 2" descr="Picture 2">
            <a:extLst>
              <a:ext uri="{FF2B5EF4-FFF2-40B4-BE49-F238E27FC236}">
                <a16:creationId xmlns="" xmlns:a16="http://schemas.microsoft.com/office/drawing/2014/main" id="{48D4A61E-391B-4BBE-BB46-545FE0B05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02" y="1052736"/>
            <a:ext cx="2838582" cy="3999232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936387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81CDBF-E2AE-4C36-9435-3B70F1612B8F}"/>
              </a:ext>
            </a:extLst>
          </p:cNvPr>
          <p:cNvSpPr txBox="1"/>
          <p:nvPr/>
        </p:nvSpPr>
        <p:spPr>
          <a:xfrm>
            <a:off x="1110755" y="1228691"/>
            <a:ext cx="6922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Одно из самых «популярных» нарушений антидопинговых правил – наличие запрещенной субстанции в пробе (~90%)</a:t>
            </a:r>
          </a:p>
        </p:txBody>
      </p:sp>
      <p:pic>
        <p:nvPicPr>
          <p:cNvPr id="2050" name="Picture 2" descr="Image result for Ð±Ð°Ð½ÐºÐ¸ Ð´Ð¾Ð¿Ð¸Ð½Ð³">
            <a:extLst>
              <a:ext uri="{FF2B5EF4-FFF2-40B4-BE49-F238E27FC236}">
                <a16:creationId xmlns="" xmlns:a16="http://schemas.microsoft.com/office/drawing/2014/main" id="{3382A9C5-906F-4B64-ABE9-1C8D90C2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40" y="2867279"/>
            <a:ext cx="3642240" cy="3238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oping control kit">
            <a:extLst>
              <a:ext uri="{FF2B5EF4-FFF2-40B4-BE49-F238E27FC236}">
                <a16:creationId xmlns="" xmlns:a16="http://schemas.microsoft.com/office/drawing/2014/main" id="{6ACD95B4-89B2-4738-B2AE-4746ABF75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22" y="2867279"/>
            <a:ext cx="3236770" cy="3238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71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1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1133</Words>
  <Application>Microsoft Office PowerPoint</Application>
  <PresentationFormat>Экран (4:3)</PresentationFormat>
  <Paragraphs>290</Paragraphs>
  <Slides>37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Тема Office</vt:lpstr>
      <vt:lpstr>1_Тема Office</vt:lpstr>
      <vt:lpstr>2_Тема Office</vt:lpstr>
      <vt:lpstr>3_Тема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АНТДОПИНГОВОЕ ОБЕСПЕЧЕНИЕ СПОРТА </vt:lpstr>
      <vt:lpstr>Допинг   (doping, от англ. to dope – давать наркотики) </vt:lpstr>
      <vt:lpstr>Допинг  в документах WADA - </vt:lpstr>
      <vt:lpstr>Слайд 4</vt:lpstr>
      <vt:lpstr>Слайд 5</vt:lpstr>
      <vt:lpstr>Слайд 6</vt:lpstr>
      <vt:lpstr>Слайд 7</vt:lpstr>
      <vt:lpstr>НАЛИЧИЕ  ЗАПРЕЩЕННОЙ СУБСТАНЦИИ  В ПРОБЕ  ИСПОЛЬЗОВАНИЕ  ИЛИ ПОПЫТКА ИСПОЛЬЗОВАНИЯ ЗАПРЕЩЕННОЙ СУБСТАНЦИИ  ИЛИ МЕТОДА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ОТКАЗ И ИНОЕ УКЛОНЕНИЕ ОТ СДАЧИ ПРОБЫ</vt:lpstr>
      <vt:lpstr>Слайд 17</vt:lpstr>
      <vt:lpstr>Слайд 18</vt:lpstr>
      <vt:lpstr>Слайд 19</vt:lpstr>
      <vt:lpstr>ФАЛЬСИФИКАЦИЯ  ИЛИ  ПОПЫТКА ФАЛЬСИФИКАЦИИ</vt:lpstr>
      <vt:lpstr>ОБЛАДАНИЕ ЗАПРЕЩЕННЫМИ СУБСТАНЦИЯМИ И МЕТОДАМИ </vt:lpstr>
      <vt:lpstr>Слайд 22</vt:lpstr>
      <vt:lpstr>Слайд 23</vt:lpstr>
      <vt:lpstr>РАСПРОСТРАНЕНИЕ ИЛИ  ПОПЫТКА РАСПРОСТРАНЕНИЯ</vt:lpstr>
      <vt:lpstr>ЗАПРЕЩЕННОЕ  СОТРУДНИЧЕСТВО</vt:lpstr>
      <vt:lpstr>Слайд 26</vt:lpstr>
      <vt:lpstr>Слайд 27</vt:lpstr>
      <vt:lpstr>Слайд 28</vt:lpstr>
      <vt:lpstr>Слайд 29</vt:lpstr>
      <vt:lpstr>Слайд 30</vt:lpstr>
      <vt:lpstr>Слайд 31</vt:lpstr>
      <vt:lpstr>Ответственность за нарушение   антидопинговых правил </vt:lpstr>
      <vt:lpstr>Слайд 33</vt:lpstr>
      <vt:lpstr>САНКЦИИ</vt:lpstr>
      <vt:lpstr>САНКЦИИ К СПОРТСМЕНАМ</vt:lpstr>
      <vt:lpstr>САНКЦИИ К ПЕРСОНАЛУ СПОРТСМЕНА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ASDF</cp:lastModifiedBy>
  <cp:revision>45</cp:revision>
  <dcterms:created xsi:type="dcterms:W3CDTF">2019-08-31T10:15:25Z</dcterms:created>
  <dcterms:modified xsi:type="dcterms:W3CDTF">2020-02-11T12:14:55Z</dcterms:modified>
</cp:coreProperties>
</file>